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590" r:id="rId3"/>
    <p:sldId id="592" r:id="rId4"/>
    <p:sldId id="568" r:id="rId5"/>
    <p:sldId id="569" r:id="rId6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8" pos="483" userDrawn="1">
          <p15:clr>
            <a:srgbClr val="C35EA4"/>
          </p15:clr>
        </p15:guide>
        <p15:guide id="29" pos="7197" userDrawn="1">
          <p15:clr>
            <a:srgbClr val="C35EA4"/>
          </p15:clr>
        </p15:guide>
        <p15:guide id="30" pos="653" userDrawn="1">
          <p15:clr>
            <a:srgbClr val="C35EA4"/>
          </p15:clr>
        </p15:guide>
        <p15:guide id="31" pos="1141" userDrawn="1">
          <p15:clr>
            <a:srgbClr val="C35EA4"/>
          </p15:clr>
        </p15:guide>
        <p15:guide id="32" pos="1301" userDrawn="1">
          <p15:clr>
            <a:srgbClr val="C35EA4"/>
          </p15:clr>
        </p15:guide>
        <p15:guide id="35" pos="2434" userDrawn="1">
          <p15:clr>
            <a:srgbClr val="C35EA4"/>
          </p15:clr>
        </p15:guide>
        <p15:guide id="37" pos="3092" userDrawn="1">
          <p15:clr>
            <a:srgbClr val="C35EA4"/>
          </p15:clr>
        </p15:guide>
        <p15:guide id="39" pos="3749" userDrawn="1">
          <p15:clr>
            <a:srgbClr val="C35EA4"/>
          </p15:clr>
        </p15:guide>
        <p15:guide id="46" pos="5223" userDrawn="1">
          <p15:clr>
            <a:srgbClr val="C35EA4"/>
          </p15:clr>
        </p15:guide>
        <p15:guide id="48" pos="5881" userDrawn="1">
          <p15:clr>
            <a:srgbClr val="C35EA4"/>
          </p15:clr>
        </p15:guide>
        <p15:guide id="56" orient="horz" pos="1094" userDrawn="1">
          <p15:clr>
            <a:srgbClr val="A4A3A4"/>
          </p15:clr>
        </p15:guide>
        <p15:guide id="57" orient="horz" pos="845" userDrawn="1">
          <p15:clr>
            <a:srgbClr val="A4A3A4"/>
          </p15:clr>
        </p15:guide>
        <p15:guide id="58" orient="horz" pos="1609" userDrawn="1">
          <p15:clr>
            <a:srgbClr val="A4A3A4"/>
          </p15:clr>
        </p15:guide>
        <p15:guide id="59" pos="3264" userDrawn="1">
          <p15:clr>
            <a:srgbClr val="C35EA4"/>
          </p15:clr>
        </p15:guide>
        <p15:guide id="60" pos="2606" userDrawn="1">
          <p15:clr>
            <a:srgbClr val="C35EA4"/>
          </p15:clr>
        </p15:guide>
        <p15:guide id="61" pos="1782" userDrawn="1">
          <p15:clr>
            <a:srgbClr val="C35EA4"/>
          </p15:clr>
        </p15:guide>
        <p15:guide id="62" pos="1954" userDrawn="1">
          <p15:clr>
            <a:srgbClr val="C35EA4"/>
          </p15:clr>
        </p15:guide>
        <p15:guide id="63" pos="3920" userDrawn="1">
          <p15:clr>
            <a:srgbClr val="C35EA4"/>
          </p15:clr>
        </p15:guide>
        <p15:guide id="64" pos="4401" userDrawn="1">
          <p15:clr>
            <a:srgbClr val="C35EA4"/>
          </p15:clr>
        </p15:guide>
        <p15:guide id="65" pos="4572" userDrawn="1">
          <p15:clr>
            <a:srgbClr val="C35EA4"/>
          </p15:clr>
        </p15:guide>
        <p15:guide id="66" pos="5056" userDrawn="1">
          <p15:clr>
            <a:srgbClr val="C35EA4"/>
          </p15:clr>
        </p15:guide>
        <p15:guide id="67" pos="5709" userDrawn="1">
          <p15:clr>
            <a:srgbClr val="C35EA4"/>
          </p15:clr>
        </p15:guide>
        <p15:guide id="68" pos="6364" userDrawn="1">
          <p15:clr>
            <a:srgbClr val="C35EA4"/>
          </p15:clr>
        </p15:guide>
        <p15:guide id="71" pos="6539" userDrawn="1">
          <p15:clr>
            <a:srgbClr val="C35EA4"/>
          </p15:clr>
        </p15:guide>
        <p15:guide id="72" pos="7023" userDrawn="1">
          <p15:clr>
            <a:srgbClr val="C35EA4"/>
          </p15:clr>
        </p15:guide>
        <p15:guide id="73" orient="horz" pos="3884" userDrawn="1">
          <p15:clr>
            <a:srgbClr val="A4A3A4"/>
          </p15:clr>
        </p15:guide>
        <p15:guide id="74" orient="horz" pos="17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사용자" initials="W사" lastIdx="2" clrIdx="0">
    <p:extLst>
      <p:ext uri="{19B8F6BF-5375-455C-9EA6-DF929625EA0E}">
        <p15:presenceInfo xmlns:p15="http://schemas.microsoft.com/office/powerpoint/2012/main" userId="Windows 사용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6BAC"/>
    <a:srgbClr val="595959"/>
    <a:srgbClr val="8F8FB4"/>
    <a:srgbClr val="8586B2"/>
    <a:srgbClr val="9B9BB7"/>
    <a:srgbClr val="ABACBB"/>
    <a:srgbClr val="B7B7BD"/>
    <a:srgbClr val="BDBDBF"/>
    <a:srgbClr val="B4B4BD"/>
    <a:srgbClr val="A5A5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6370" autoAdjust="0"/>
  </p:normalViewPr>
  <p:slideViewPr>
    <p:cSldViewPr snapToGrid="0">
      <p:cViewPr varScale="1">
        <p:scale>
          <a:sx n="111" d="100"/>
          <a:sy n="111" d="100"/>
        </p:scale>
        <p:origin x="522" y="96"/>
      </p:cViewPr>
      <p:guideLst>
        <p:guide pos="483"/>
        <p:guide pos="7197"/>
        <p:guide pos="653"/>
        <p:guide pos="1141"/>
        <p:guide pos="1301"/>
        <p:guide pos="2434"/>
        <p:guide pos="3092"/>
        <p:guide pos="3749"/>
        <p:guide pos="5223"/>
        <p:guide pos="5881"/>
        <p:guide orient="horz" pos="1094"/>
        <p:guide orient="horz" pos="845"/>
        <p:guide orient="horz" pos="1609"/>
        <p:guide pos="3264"/>
        <p:guide pos="2606"/>
        <p:guide pos="1782"/>
        <p:guide pos="1954"/>
        <p:guide pos="3920"/>
        <p:guide pos="4401"/>
        <p:guide pos="4572"/>
        <p:guide pos="5056"/>
        <p:guide pos="5709"/>
        <p:guide pos="6364"/>
        <p:guide pos="6539"/>
        <p:guide pos="7023"/>
        <p:guide orient="horz" pos="3884"/>
        <p:guide orient="horz" pos="177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13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매출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numFmt formatCode="#,###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2020(E)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505.7</c:v>
                </c:pt>
                <c:pt idx="1">
                  <c:v>786.7</c:v>
                </c:pt>
                <c:pt idx="2">
                  <c:v>1100</c:v>
                </c:pt>
                <c:pt idx="3">
                  <c:v>2042</c:v>
                </c:pt>
                <c:pt idx="4">
                  <c:v>4139</c:v>
                </c:pt>
                <c:pt idx="5">
                  <c:v>5169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C2-4BC6-AC00-142EDED17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-1558134944"/>
        <c:axId val="-1558131136"/>
      </c:barChart>
      <c:catAx>
        <c:axId val="-155813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558131136"/>
        <c:crosses val="autoZero"/>
        <c:auto val="1"/>
        <c:lblAlgn val="ctr"/>
        <c:lblOffset val="100"/>
        <c:noMultiLvlLbl val="0"/>
      </c:catAx>
      <c:valAx>
        <c:axId val="-155813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#;[Red]\(#,###\);\-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55813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448" cy="49783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643" y="1"/>
            <a:ext cx="2945448" cy="49783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C5AB74EA-DC64-4351-9656-810EDB6FED1B}" type="datetimeFigureOut">
              <a:rPr lang="ko-KR" altLang="en-US" smtClean="0"/>
              <a:t>2022-04-14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085" y="4777027"/>
            <a:ext cx="5437506" cy="3908187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800"/>
            <a:ext cx="2945448" cy="497838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5"/>
          </p:nvPr>
        </p:nvSpPr>
        <p:spPr>
          <a:xfrm>
            <a:off x="3850643" y="9428800"/>
            <a:ext cx="2945448" cy="497838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FCCCCD51-3751-4743-A426-CAEBFF66EE8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8732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CD51-3751-4743-A426-CAEBFF66EE89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457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CD51-3751-4743-A426-CAEBFF66EE89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4494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CD51-3751-4743-A426-CAEBFF66EE89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6731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:notes"/>
          <p:cNvSpPr txBox="1">
            <a:spLocks noGrp="1"/>
          </p:cNvSpPr>
          <p:nvPr>
            <p:ph type="body" idx="1"/>
          </p:nvPr>
        </p:nvSpPr>
        <p:spPr>
          <a:xfrm>
            <a:off x="680085" y="4777027"/>
            <a:ext cx="5437506" cy="390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21374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CD51-3751-4743-A426-CAEBFF66EE89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547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CDF1-62FA-43A1-A836-37BB6DEEBEAC}" type="datetime1">
              <a:rPr lang="ko-KR" altLang="en-US" smtClean="0"/>
              <a:t>2022-04-14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30E2-F742-4E22-A6BB-F8DCAB0CDF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124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54DF-61B1-41B1-BB7E-D09499C56BC5}" type="datetime1">
              <a:rPr lang="ko-KR" altLang="en-US" smtClean="0"/>
              <a:t>2022-04-14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30E2-F742-4E22-A6BB-F8DCAB0CDF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0458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B3A4-AAF1-44DB-AF08-11628E595DD3}" type="datetime1">
              <a:rPr lang="ko-KR" altLang="en-US" smtClean="0"/>
              <a:t>2022-04-14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30E2-F742-4E22-A6BB-F8DCAB0CDF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240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97901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DBF7CA7-1696-4DA0-8113-F079E499D076}" type="datetime1">
              <a:rPr lang="ko-KR" altLang="en-US" smtClean="0"/>
              <a:t>2022-04-14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11426" y="6311900"/>
            <a:ext cx="2743200" cy="365125"/>
          </a:xfrm>
        </p:spPr>
        <p:txBody>
          <a:bodyPr/>
          <a:lstStyle>
            <a:lvl1pPr algn="l">
              <a:defRPr sz="1000"/>
            </a:lvl1pPr>
          </a:lstStyle>
          <a:p>
            <a:fld id="{27E030E2-F742-4E22-A6BB-F8DCAB0CDF2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933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8336-5DAC-4314-AE89-6E16B802DDEB}" type="datetime1">
              <a:rPr lang="ko-KR" altLang="en-US" smtClean="0"/>
              <a:t>2022-04-14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30E2-F742-4E22-A6BB-F8DCAB0CDF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112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31AC-83DD-450C-BEAF-10C4C962445F}" type="datetime1">
              <a:rPr lang="ko-KR" altLang="en-US" smtClean="0"/>
              <a:t>2022-04-14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30E2-F742-4E22-A6BB-F8DCAB0CDF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3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7538-5183-49B8-90AA-FF6E3FB576A9}" type="datetime1">
              <a:rPr lang="ko-KR" altLang="en-US" smtClean="0"/>
              <a:t>2022-04-14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30E2-F742-4E22-A6BB-F8DCAB0CDF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419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1433-3B2E-461D-AB00-317CAC9291EC}" type="datetime1">
              <a:rPr lang="ko-KR" altLang="en-US" smtClean="0"/>
              <a:t>2022-04-14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30E2-F742-4E22-A6BB-F8DCAB0CDF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2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40763" y="6319080"/>
            <a:ext cx="2743200" cy="365125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fld id="{27E030E2-F742-4E22-A6BB-F8DCAB0CDF2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696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515B-F4A7-4100-AD99-894C34747655}" type="datetime1">
              <a:rPr lang="ko-KR" altLang="en-US" smtClean="0"/>
              <a:t>2022-04-14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30E2-F742-4E22-A6BB-F8DCAB0CDF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190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9F31-BF30-4925-B3AA-BD624D2AA7B3}" type="datetime1">
              <a:rPr lang="ko-KR" altLang="en-US" smtClean="0"/>
              <a:t>2022-04-14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30E2-F742-4E22-A6BB-F8DCAB0CDF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7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FAF49-A01B-4F27-A545-1DF6761BC281}" type="datetime1">
              <a:rPr lang="ko-KR" altLang="en-US" smtClean="0"/>
              <a:t>2022-04-14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030E2-F742-4E22-A6BB-F8DCAB0CDF2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08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0044" y="6335170"/>
            <a:ext cx="4287186" cy="272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ko-KR" sz="800" dirty="0">
                <a:solidFill>
                  <a:schemeClr val="bg1"/>
                </a:solidFill>
                <a:latin typeface="Noto Sans CJK KR DemiLight" panose="020B0400000000000000" pitchFamily="34" charset="-127"/>
                <a:ea typeface="Noto Sans CJK KR DemiLight" panose="020B0400000000000000" pitchFamily="34" charset="-127"/>
                <a:cs typeface="Arial" panose="020B0604020202020204" pitchFamily="34" charset="0"/>
              </a:rPr>
              <a:t>Copyright 2022 © MEGAZONESOFT</a:t>
            </a:r>
            <a:r>
              <a:rPr lang="ko-KR" altLang="en-US" sz="800" dirty="0">
                <a:solidFill>
                  <a:schemeClr val="bg1"/>
                </a:solidFill>
                <a:latin typeface="Noto Sans CJK KR DemiLight" panose="020B0400000000000000" pitchFamily="34" charset="-127"/>
                <a:ea typeface="Noto Sans CJK KR DemiLight" panose="020B0400000000000000" pitchFamily="34" charset="-127"/>
                <a:cs typeface="Arial" panose="020B0604020202020204" pitchFamily="34" charset="0"/>
              </a:rPr>
              <a:t> </a:t>
            </a:r>
            <a:r>
              <a:rPr lang="en-US" altLang="ko-KR" sz="800" dirty="0">
                <a:solidFill>
                  <a:schemeClr val="bg1"/>
                </a:solidFill>
                <a:latin typeface="Noto Sans CJK KR DemiLight" panose="020B0400000000000000" pitchFamily="34" charset="-127"/>
                <a:ea typeface="Noto Sans CJK KR DemiLight" panose="020B0400000000000000" pitchFamily="34" charset="-127"/>
                <a:cs typeface="Arial" panose="020B0604020202020204" pitchFamily="34" charset="0"/>
              </a:rPr>
              <a:t> CORP. ALL RIGHT RESERVED.</a:t>
            </a:r>
            <a:endParaRPr lang="ko-KR" altLang="en-US" sz="800" dirty="0">
              <a:solidFill>
                <a:schemeClr val="bg1"/>
              </a:solidFill>
              <a:latin typeface="Noto Sans CJK KR DemiLight" panose="020B0400000000000000" pitchFamily="34" charset="-127"/>
              <a:ea typeface="Noto Sans CJK KR DemiLight" panose="020B0400000000000000" pitchFamily="34" charset="-127"/>
              <a:cs typeface="Arial" panose="020B0604020202020204" pitchFamily="34" charset="0"/>
            </a:endParaRPr>
          </a:p>
        </p:txBody>
      </p:sp>
      <p:pic>
        <p:nvPicPr>
          <p:cNvPr id="3" name="그래픽 2">
            <a:extLst>
              <a:ext uri="{FF2B5EF4-FFF2-40B4-BE49-F238E27FC236}">
                <a16:creationId xmlns:a16="http://schemas.microsoft.com/office/drawing/2014/main" id="{8B60D39D-9D5B-4A81-B95F-40CD10FA4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3549" y="6308725"/>
            <a:ext cx="1264572" cy="3257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F2B5F0-4792-4AB5-B2B8-31CFC2588F93}"/>
              </a:ext>
            </a:extLst>
          </p:cNvPr>
          <p:cNvSpPr txBox="1"/>
          <p:nvPr/>
        </p:nvSpPr>
        <p:spPr>
          <a:xfrm>
            <a:off x="654050" y="2415175"/>
            <a:ext cx="106947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"/>
              </a:spcBef>
              <a:spcAft>
                <a:spcPts val="10"/>
              </a:spcAft>
            </a:pPr>
            <a:r>
              <a:rPr lang="en-US" altLang="ko-KR" sz="40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  <a:cs typeface="Arial" panose="020B0604020202020204" pitchFamily="34" charset="0"/>
              </a:rPr>
              <a:t>MEGAZONESOFT</a:t>
            </a:r>
          </a:p>
          <a:p>
            <a:pPr lvl="0"/>
            <a:r>
              <a:rPr lang="en-US" altLang="ko-KR" sz="2400" dirty="0">
                <a:solidFill>
                  <a:srgbClr val="FFFFF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Noto Sans KR"/>
                <a:sym typeface="Noto Sans KR"/>
              </a:rPr>
              <a:t>PPT Design </a:t>
            </a:r>
            <a:r>
              <a:rPr lang="en-US" altLang="ko-KR" sz="2400" dirty="0" err="1">
                <a:solidFill>
                  <a:srgbClr val="FFFFF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Noto Sans KR"/>
                <a:sym typeface="Noto Sans KR"/>
              </a:rPr>
              <a:t>Template_B</a:t>
            </a:r>
            <a:endParaRPr lang="en-US" altLang="ko-KR" sz="2400" dirty="0">
              <a:solidFill>
                <a:schemeClr val="lt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  <a:cs typeface="Noto Sans KR"/>
              <a:sym typeface="Noto Sans KR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E64D26-1CCF-4CF4-B17C-37497C9427B6}"/>
              </a:ext>
            </a:extLst>
          </p:cNvPr>
          <p:cNvSpPr txBox="1"/>
          <p:nvPr/>
        </p:nvSpPr>
        <p:spPr>
          <a:xfrm>
            <a:off x="754063" y="3694190"/>
            <a:ext cx="6969061" cy="2301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Arial" panose="020B0604020202020204" pitchFamily="34" charset="0"/>
              </a:rPr>
              <a:t>Brand &amp; Communication Group l mzc_grp_branding@mz.co.kr</a:t>
            </a:r>
          </a:p>
        </p:txBody>
      </p:sp>
    </p:spTree>
    <p:extLst>
      <p:ext uri="{BB962C8B-B14F-4D97-AF65-F5344CB8AC3E}">
        <p14:creationId xmlns:p14="http://schemas.microsoft.com/office/powerpoint/2010/main" val="197224479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A7D067B1-B585-412C-8E07-7B5FAEFE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DA3750-73A5-4946-A19F-AF2F2F2DC99B}"/>
              </a:ext>
            </a:extLst>
          </p:cNvPr>
          <p:cNvSpPr txBox="1"/>
          <p:nvPr/>
        </p:nvSpPr>
        <p:spPr>
          <a:xfrm>
            <a:off x="630030" y="1197253"/>
            <a:ext cx="222588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  <a:cs typeface="Arial"/>
                <a:sym typeface="Arial"/>
              </a:rPr>
              <a:t>INDEX</a:t>
            </a:r>
            <a:endParaRPr kumimoji="0" lang="en-US" altLang="ko-KR" sz="4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CJK KR Bold" panose="020B0800000000000000" pitchFamily="34" charset="-127"/>
              <a:ea typeface="Noto Sans CJK KR Bold" panose="020B0800000000000000" pitchFamily="34" charset="-127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481634-DE5B-4E70-A87D-CE5FE06017B2}"/>
              </a:ext>
            </a:extLst>
          </p:cNvPr>
          <p:cNvSpPr txBox="1"/>
          <p:nvPr/>
        </p:nvSpPr>
        <p:spPr>
          <a:xfrm>
            <a:off x="4908550" y="1319213"/>
            <a:ext cx="6516688" cy="44034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1. </a:t>
            </a:r>
            <a:r>
              <a:rPr lang="en-US" altLang="ko-KR" sz="1600" dirty="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Embracing Digital Disruption for 23+ year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300" dirty="0"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200" dirty="0"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2. </a:t>
            </a:r>
            <a:r>
              <a:rPr lang="en-US" altLang="ko-KR" sz="1600" dirty="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MEGAZONESOFT </a:t>
            </a:r>
            <a:r>
              <a:rPr lang="ko-KR" altLang="en-US" sz="1600" dirty="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소개 </a:t>
            </a:r>
            <a:endParaRPr lang="en-US" altLang="ko-KR" sz="1600" dirty="0"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300" dirty="0"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200" dirty="0"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  <a:cs typeface="Arial" panose="020B0604020202020204" pitchFamily="34" charset="0"/>
              </a:rPr>
              <a:t>3. </a:t>
            </a:r>
            <a:r>
              <a:rPr lang="en-US" altLang="ko-KR" sz="1600" dirty="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Arial" panose="020B0604020202020204" pitchFamily="34" charset="0"/>
              </a:rPr>
              <a:t>MEGAZONE History &amp; Business Domain  </a:t>
            </a:r>
          </a:p>
          <a:p>
            <a:pPr>
              <a:lnSpc>
                <a:spcPct val="150000"/>
              </a:lnSpc>
            </a:pPr>
            <a:endParaRPr lang="en-US" altLang="ko-KR" sz="300" dirty="0"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ko-KR" sz="200" dirty="0"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  <a:cs typeface="Arial" panose="020B0604020202020204" pitchFamily="34" charset="0"/>
              </a:rPr>
              <a:t>4. </a:t>
            </a:r>
            <a:r>
              <a:rPr lang="en-US" altLang="ko-KR" sz="1600" dirty="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Arial" panose="020B0604020202020204" pitchFamily="34" charset="0"/>
              </a:rPr>
              <a:t>Digital extends beyond cloud and technology agenda</a:t>
            </a:r>
          </a:p>
          <a:p>
            <a:pPr>
              <a:lnSpc>
                <a:spcPct val="150000"/>
              </a:lnSpc>
            </a:pPr>
            <a:endParaRPr lang="en-US" altLang="ko-KR" sz="300" dirty="0"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ko-KR" sz="200" dirty="0"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  <a:cs typeface="Arial" panose="020B0604020202020204" pitchFamily="34" charset="0"/>
              </a:rPr>
              <a:t>5. </a:t>
            </a:r>
            <a:r>
              <a:rPr lang="en-US" altLang="ko-KR" sz="1600" dirty="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Arial" panose="020B0604020202020204" pitchFamily="34" charset="0"/>
              </a:rPr>
              <a:t>MEGAZONESOFT History &amp; Business Domain </a:t>
            </a:r>
          </a:p>
          <a:p>
            <a:pPr>
              <a:lnSpc>
                <a:spcPct val="150000"/>
              </a:lnSpc>
            </a:pPr>
            <a:endParaRPr lang="en-US" altLang="ko-KR" sz="300" dirty="0"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ko-KR" sz="200" dirty="0"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  <a:cs typeface="Arial" panose="020B0604020202020204" pitchFamily="34" charset="0"/>
              </a:rPr>
              <a:t>6. </a:t>
            </a:r>
            <a:r>
              <a:rPr lang="en-US" altLang="ko-KR" sz="1600" dirty="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Arial" panose="020B0604020202020204" pitchFamily="34" charset="0"/>
              </a:rPr>
              <a:t>MEGAZONESOFT MSP Core Ability </a:t>
            </a:r>
          </a:p>
          <a:p>
            <a:pPr>
              <a:lnSpc>
                <a:spcPct val="150000"/>
              </a:lnSpc>
            </a:pPr>
            <a:endParaRPr lang="en-US" altLang="ko-KR" sz="300" dirty="0"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ko-KR" sz="200" dirty="0"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  <a:cs typeface="Arial" panose="020B0604020202020204" pitchFamily="34" charset="0"/>
              </a:rPr>
              <a:t>7. </a:t>
            </a:r>
            <a:r>
              <a:rPr lang="ko-KR" altLang="en-US" sz="1600" dirty="0" err="1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Arial" panose="020B0604020202020204" pitchFamily="34" charset="0"/>
              </a:rPr>
              <a:t>메가존소프트</a:t>
            </a:r>
            <a:r>
              <a:rPr lang="ko-KR" altLang="en-US" sz="1600" dirty="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Arial" panose="020B0604020202020204" pitchFamily="34" charset="0"/>
              </a:rPr>
              <a:t>MSP </a:t>
            </a:r>
            <a:r>
              <a:rPr lang="ko-KR" altLang="en-US" sz="1600" dirty="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Arial" panose="020B0604020202020204" pitchFamily="34" charset="0"/>
              </a:rPr>
              <a:t>핵심 역량</a:t>
            </a:r>
            <a:endParaRPr lang="en-US" altLang="ko-KR" sz="1600" dirty="0"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ko-KR" sz="300" dirty="0"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ko-KR" altLang="en-US" sz="200" dirty="0"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  <a:cs typeface="Arial" panose="020B0604020202020204" pitchFamily="34" charset="0"/>
              </a:rPr>
              <a:t>8. </a:t>
            </a:r>
            <a:r>
              <a:rPr lang="en-US" altLang="ko-KR" sz="1600" dirty="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Arial" panose="020B0604020202020204" pitchFamily="34" charset="0"/>
              </a:rPr>
              <a:t>MEGAZONESOFT Offerings &gt; Products</a:t>
            </a:r>
          </a:p>
          <a:p>
            <a:endParaRPr lang="en-US" altLang="ko-KR" sz="300" dirty="0"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Arial" panose="020B0604020202020204" pitchFamily="34" charset="0"/>
            </a:endParaRPr>
          </a:p>
          <a:p>
            <a:endParaRPr lang="en-US" altLang="ko-KR" sz="200" dirty="0"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EE091F-4C2D-4469-9570-5C6DB83A4D7E}"/>
              </a:ext>
            </a:extLst>
          </p:cNvPr>
          <p:cNvSpPr txBox="1"/>
          <p:nvPr/>
        </p:nvSpPr>
        <p:spPr>
          <a:xfrm>
            <a:off x="680044" y="6335170"/>
            <a:ext cx="4287186" cy="272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ko-KR" sz="800" dirty="0">
                <a:solidFill>
                  <a:schemeClr val="bg1"/>
                </a:solidFill>
                <a:latin typeface="Noto Sans CJK KR DemiLight" panose="020B0400000000000000" pitchFamily="34" charset="-127"/>
                <a:ea typeface="Noto Sans CJK KR DemiLight" panose="020B0400000000000000" pitchFamily="34" charset="-127"/>
                <a:cs typeface="Arial" panose="020B0604020202020204" pitchFamily="34" charset="0"/>
              </a:rPr>
              <a:t>Copyright 2022 © MEGAZONESOFT</a:t>
            </a:r>
            <a:r>
              <a:rPr lang="ko-KR" altLang="en-US" sz="800" dirty="0">
                <a:solidFill>
                  <a:schemeClr val="bg1"/>
                </a:solidFill>
                <a:latin typeface="Noto Sans CJK KR DemiLight" panose="020B0400000000000000" pitchFamily="34" charset="-127"/>
                <a:ea typeface="Noto Sans CJK KR DemiLight" panose="020B0400000000000000" pitchFamily="34" charset="-127"/>
                <a:cs typeface="Arial" panose="020B0604020202020204" pitchFamily="34" charset="0"/>
              </a:rPr>
              <a:t> </a:t>
            </a:r>
            <a:r>
              <a:rPr lang="en-US" altLang="ko-KR" sz="800" dirty="0">
                <a:solidFill>
                  <a:schemeClr val="bg1"/>
                </a:solidFill>
                <a:latin typeface="Noto Sans CJK KR DemiLight" panose="020B0400000000000000" pitchFamily="34" charset="-127"/>
                <a:ea typeface="Noto Sans CJK KR DemiLight" panose="020B0400000000000000" pitchFamily="34" charset="-127"/>
                <a:cs typeface="Arial" panose="020B0604020202020204" pitchFamily="34" charset="0"/>
              </a:rPr>
              <a:t> CORP. ALL RIGHT RESERVED.</a:t>
            </a:r>
            <a:endParaRPr lang="ko-KR" altLang="en-US" sz="800" dirty="0">
              <a:solidFill>
                <a:schemeClr val="bg1"/>
              </a:solidFill>
              <a:latin typeface="Noto Sans CJK KR DemiLight" panose="020B0400000000000000" pitchFamily="34" charset="-127"/>
              <a:ea typeface="Noto Sans CJK KR DemiLight" panose="020B0400000000000000" pitchFamily="34" charset="-127"/>
              <a:cs typeface="Arial" panose="020B0604020202020204" pitchFamily="34" charset="0"/>
            </a:endParaRPr>
          </a:p>
        </p:txBody>
      </p:sp>
      <p:pic>
        <p:nvPicPr>
          <p:cNvPr id="11" name="그래픽 10">
            <a:extLst>
              <a:ext uri="{FF2B5EF4-FFF2-40B4-BE49-F238E27FC236}">
                <a16:creationId xmlns:a16="http://schemas.microsoft.com/office/drawing/2014/main" id="{EBC63A4D-A30D-426C-880F-45039B813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3549" y="6308725"/>
            <a:ext cx="1264572" cy="32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9867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A7D067B1-B585-412C-8E07-7B5FAEFE29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50"/>
          <a:stretch/>
        </p:blipFill>
        <p:spPr>
          <a:xfrm>
            <a:off x="0" y="0"/>
            <a:ext cx="4606444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05AC6D-4130-4CE7-9B67-643B96390111}"/>
              </a:ext>
            </a:extLst>
          </p:cNvPr>
          <p:cNvSpPr txBox="1"/>
          <p:nvPr/>
        </p:nvSpPr>
        <p:spPr>
          <a:xfrm>
            <a:off x="4788487" y="2473388"/>
            <a:ext cx="67929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oto Sans CJK KR Bold" panose="020B0800000000000000" pitchFamily="34" charset="-127"/>
                <a:ea typeface="Noto Sans CJK KR Bold" panose="020B0800000000000000" pitchFamily="34" charset="-127"/>
                <a:cs typeface="Arial"/>
                <a:sym typeface="Arial"/>
              </a:rPr>
              <a:t>1.Embracing Digital Disruption for 23+ years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40825F-F156-4E41-9D58-034DFC34E030}"/>
              </a:ext>
            </a:extLst>
          </p:cNvPr>
          <p:cNvSpPr txBox="1"/>
          <p:nvPr/>
        </p:nvSpPr>
        <p:spPr>
          <a:xfrm>
            <a:off x="4908550" y="2957038"/>
            <a:ext cx="6397876" cy="2404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ko-KR" altLang="en-US" sz="1600" dirty="0" err="1">
                <a:solidFill>
                  <a:schemeClr val="accent5">
                    <a:lumMod val="50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메가존소프트</a:t>
            </a:r>
            <a:r>
              <a:rPr lang="ko-KR" altLang="en-US" sz="1600" dirty="0">
                <a:solidFill>
                  <a:schemeClr val="accent5">
                    <a:lumMod val="50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구축</a:t>
            </a:r>
            <a:endParaRPr lang="en-US" altLang="ko-KR" sz="1600" dirty="0">
              <a:solidFill>
                <a:schemeClr val="accent5">
                  <a:lumMod val="50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endParaRPr lang="en-US" altLang="ko-KR" sz="1600" dirty="0">
              <a:solidFill>
                <a:schemeClr val="accent5">
                  <a:lumMod val="50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1C1B6A8D-23DA-4390-80CC-222EEFEEB27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10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52754" y="6308725"/>
            <a:ext cx="1264572" cy="3257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89B362-22E6-4C1A-88D8-59D7DE0998B7}"/>
              </a:ext>
            </a:extLst>
          </p:cNvPr>
          <p:cNvSpPr txBox="1"/>
          <p:nvPr/>
        </p:nvSpPr>
        <p:spPr>
          <a:xfrm>
            <a:off x="680044" y="6335170"/>
            <a:ext cx="4287186" cy="272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ko-KR" sz="800" dirty="0">
                <a:solidFill>
                  <a:schemeClr val="bg1"/>
                </a:solidFill>
                <a:latin typeface="Noto Sans CJK KR DemiLight" panose="020B0400000000000000" pitchFamily="34" charset="-127"/>
                <a:ea typeface="Noto Sans CJK KR DemiLight" panose="020B0400000000000000" pitchFamily="34" charset="-127"/>
                <a:cs typeface="Arial" panose="020B0604020202020204" pitchFamily="34" charset="0"/>
              </a:rPr>
              <a:t>Copyright 2022 © MEGAZONESOFT</a:t>
            </a:r>
            <a:r>
              <a:rPr lang="ko-KR" altLang="en-US" sz="800" dirty="0">
                <a:solidFill>
                  <a:schemeClr val="bg1"/>
                </a:solidFill>
                <a:latin typeface="Noto Sans CJK KR DemiLight" panose="020B0400000000000000" pitchFamily="34" charset="-127"/>
                <a:ea typeface="Noto Sans CJK KR DemiLight" panose="020B0400000000000000" pitchFamily="34" charset="-127"/>
                <a:cs typeface="Arial" panose="020B0604020202020204" pitchFamily="34" charset="0"/>
              </a:rPr>
              <a:t> </a:t>
            </a:r>
            <a:r>
              <a:rPr lang="en-US" altLang="ko-KR" sz="800" dirty="0">
                <a:solidFill>
                  <a:schemeClr val="bg1"/>
                </a:solidFill>
                <a:latin typeface="Noto Sans CJK KR DemiLight" panose="020B0400000000000000" pitchFamily="34" charset="-127"/>
                <a:ea typeface="Noto Sans CJK KR DemiLight" panose="020B0400000000000000" pitchFamily="34" charset="-127"/>
                <a:cs typeface="Arial" panose="020B0604020202020204" pitchFamily="34" charset="0"/>
              </a:rPr>
              <a:t> CORP. ALL RIGHT RESERVED.</a:t>
            </a:r>
            <a:endParaRPr lang="ko-KR" altLang="en-US" sz="800" dirty="0">
              <a:solidFill>
                <a:schemeClr val="bg1"/>
              </a:solidFill>
              <a:latin typeface="Noto Sans CJK KR DemiLight" panose="020B0400000000000000" pitchFamily="34" charset="-127"/>
              <a:ea typeface="Noto Sans CJK KR DemiLight" panose="020B0400000000000000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7947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림 31">
            <a:extLst>
              <a:ext uri="{FF2B5EF4-FFF2-40B4-BE49-F238E27FC236}">
                <a16:creationId xmlns:a16="http://schemas.microsoft.com/office/drawing/2014/main" id="{05406647-E226-4025-A2E8-775B138DDE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06"/>
          <a:stretch/>
        </p:blipFill>
        <p:spPr>
          <a:xfrm>
            <a:off x="0" y="0"/>
            <a:ext cx="12192000" cy="1343728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E841CDE2-9CB1-4BC7-B0B8-EA80287BCD43}"/>
              </a:ext>
            </a:extLst>
          </p:cNvPr>
          <p:cNvSpPr txBox="1"/>
          <p:nvPr/>
        </p:nvSpPr>
        <p:spPr>
          <a:xfrm>
            <a:off x="766763" y="2225118"/>
            <a:ext cx="1072991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2020</a:t>
            </a:r>
            <a:r>
              <a:rPr lang="ko-KR" altLang="en-US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년 전체 매출액은 약 </a:t>
            </a:r>
            <a:r>
              <a:rPr lang="en-US" altLang="ko-KR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5,400</a:t>
            </a:r>
            <a:r>
              <a:rPr lang="ko-KR" altLang="en-US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억 원으로 최근 </a:t>
            </a:r>
            <a:r>
              <a:rPr lang="en-US" altLang="ko-KR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5</a:t>
            </a:r>
            <a:r>
              <a:rPr lang="ko-KR" altLang="en-US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년간 연평균 </a:t>
            </a:r>
            <a:r>
              <a:rPr lang="en-US" altLang="ko-KR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59% </a:t>
            </a:r>
            <a:r>
              <a:rPr lang="ko-KR" altLang="en-US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이상 성장하였으며</a:t>
            </a:r>
            <a:r>
              <a:rPr lang="en-US" altLang="ko-KR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</a:t>
            </a:r>
            <a:br>
              <a:rPr lang="en-US" altLang="ko-KR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</a:br>
            <a:r>
              <a:rPr lang="en-US" altLang="ko-KR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2021</a:t>
            </a:r>
            <a:r>
              <a:rPr lang="ko-KR" altLang="en-US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년 예상 매출액은 약 </a:t>
            </a:r>
            <a:r>
              <a:rPr lang="en-US" altLang="ko-KR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8,200</a:t>
            </a:r>
            <a:r>
              <a:rPr lang="ko-KR" altLang="en-US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억 원</a:t>
            </a:r>
            <a:r>
              <a:rPr lang="en-US" altLang="ko-KR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 </a:t>
            </a:r>
            <a:r>
              <a:rPr lang="ko-KR" altLang="en-US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전체 계열사 수는 약 </a:t>
            </a:r>
            <a:r>
              <a:rPr lang="en-US" altLang="ko-KR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25</a:t>
            </a:r>
            <a:r>
              <a:rPr lang="ko-KR" altLang="en-US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개사</a:t>
            </a:r>
            <a:r>
              <a:rPr lang="en-US" altLang="ko-KR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 </a:t>
            </a:r>
            <a:r>
              <a:rPr lang="ko-KR" altLang="en-US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임직원 수는 현재 약 </a:t>
            </a:r>
            <a:r>
              <a:rPr lang="en-US" altLang="ko-KR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1,600</a:t>
            </a:r>
            <a:r>
              <a:rPr lang="ko-KR" altLang="en-US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명</a:t>
            </a:r>
            <a:endParaRPr kumimoji="1" lang="x-none" altLang="en-US" sz="1600" dirty="0"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753AF7F-D8A6-45AC-9C88-D77E85C19A3B}"/>
              </a:ext>
            </a:extLst>
          </p:cNvPr>
          <p:cNvSpPr txBox="1"/>
          <p:nvPr/>
        </p:nvSpPr>
        <p:spPr>
          <a:xfrm>
            <a:off x="6909822" y="3534311"/>
            <a:ext cx="4201917" cy="19082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kumimoji="1" lang="en-US" altLang="ko-KR" sz="14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1. 2020</a:t>
            </a:r>
            <a:r>
              <a:rPr kumimoji="1" lang="ko-KR" altLang="en-US" sz="14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년 전체 매출액 </a:t>
            </a:r>
            <a:r>
              <a:rPr kumimoji="1" lang="ko-KR" altLang="en-US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약 </a:t>
            </a:r>
            <a:r>
              <a:rPr kumimoji="1" lang="en-US" altLang="ko-KR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5,400</a:t>
            </a:r>
            <a:r>
              <a:rPr kumimoji="1" lang="ko-KR" altLang="en-US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억원</a:t>
            </a:r>
            <a:br>
              <a:rPr kumimoji="1" lang="en-US" altLang="ko-KR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</a:br>
            <a:r>
              <a:rPr kumimoji="1" lang="en-US" altLang="ko-KR" sz="14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2. 2021</a:t>
            </a:r>
            <a:r>
              <a:rPr kumimoji="1" lang="ko-KR" altLang="en-US" sz="14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년 예상 매출액 </a:t>
            </a:r>
            <a:r>
              <a:rPr kumimoji="1" lang="ko-KR" altLang="en-US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약 </a:t>
            </a:r>
            <a:r>
              <a:rPr kumimoji="1" lang="en-US" altLang="ko-KR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8,200</a:t>
            </a:r>
            <a:r>
              <a:rPr kumimoji="1" lang="ko-KR" altLang="en-US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억원</a:t>
            </a:r>
            <a:endParaRPr kumimoji="1" lang="en-US" altLang="ko-KR" sz="1400" dirty="0">
              <a:solidFill>
                <a:srgbClr val="6667AB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kumimoji="1" lang="en-US" altLang="ko-KR" sz="14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3. </a:t>
            </a:r>
            <a:r>
              <a:rPr kumimoji="1" lang="ko-KR" altLang="en-US" sz="14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최근 </a:t>
            </a:r>
            <a:r>
              <a:rPr kumimoji="1" lang="en-US" altLang="ko-KR" sz="14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5</a:t>
            </a:r>
            <a:r>
              <a:rPr kumimoji="1" lang="ko-KR" altLang="en-US" sz="14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년간</a:t>
            </a:r>
            <a:r>
              <a:rPr kumimoji="1" lang="en-US" altLang="ko-KR" sz="14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</a:t>
            </a:r>
            <a:r>
              <a:rPr kumimoji="1" lang="ko-KR" altLang="en-US" sz="14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연평균 매출성장률 </a:t>
            </a:r>
            <a:r>
              <a:rPr kumimoji="1" lang="ko-KR" altLang="en-US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약 </a:t>
            </a:r>
            <a:r>
              <a:rPr kumimoji="1" lang="en-US" altLang="ko-KR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59%</a:t>
            </a:r>
            <a:br>
              <a:rPr kumimoji="1" lang="en-US" altLang="ko-KR" sz="1400" b="1" dirty="0">
                <a:solidFill>
                  <a:srgbClr val="7D80FF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</a:br>
            <a:r>
              <a:rPr kumimoji="1" lang="en-US" altLang="ko-KR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(5</a:t>
            </a:r>
            <a:r>
              <a:rPr kumimoji="1" lang="ko-KR" altLang="en-US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년간 매출액 </a:t>
            </a:r>
            <a:r>
              <a:rPr kumimoji="1" lang="en-US" altLang="ko-KR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10</a:t>
            </a:r>
            <a:r>
              <a:rPr kumimoji="1" lang="ko-KR" altLang="en-US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배 이상 성장</a:t>
            </a:r>
            <a:r>
              <a:rPr kumimoji="1" lang="en-US" altLang="ko-KR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kumimoji="1" lang="en-US" altLang="ko-KR" sz="14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4. </a:t>
            </a:r>
            <a:r>
              <a:rPr kumimoji="1" lang="ko-KR" altLang="en-US" sz="14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해외지사</a:t>
            </a:r>
            <a:r>
              <a:rPr kumimoji="1" lang="ko-KR" altLang="en-US" sz="1400" dirty="0">
                <a:solidFill>
                  <a:srgbClr val="6667AB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</a:t>
            </a:r>
            <a:r>
              <a:rPr kumimoji="1" lang="en-US" altLang="ko-KR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6</a:t>
            </a:r>
            <a:r>
              <a:rPr kumimoji="1" lang="ko-KR" altLang="en-US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개</a:t>
            </a:r>
            <a:endParaRPr kumimoji="1" lang="en-US" altLang="ko-KR" sz="1400" dirty="0">
              <a:solidFill>
                <a:srgbClr val="6667AB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kumimoji="1" lang="en-US" altLang="ko-KR" sz="14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5. </a:t>
            </a:r>
            <a:r>
              <a:rPr kumimoji="1" lang="ko-KR" altLang="en-US" sz="14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전체 계열사 </a:t>
            </a:r>
            <a:r>
              <a:rPr kumimoji="1" lang="ko-KR" altLang="en-US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약 </a:t>
            </a:r>
            <a:r>
              <a:rPr kumimoji="1" lang="en-US" altLang="ko-KR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25</a:t>
            </a:r>
            <a:r>
              <a:rPr kumimoji="1" lang="ko-KR" altLang="en-US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개사</a:t>
            </a:r>
            <a:endParaRPr kumimoji="1" lang="en-US" altLang="ko-KR" sz="1400" dirty="0">
              <a:solidFill>
                <a:srgbClr val="6667AB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kumimoji="1" lang="en-US" altLang="ko-KR" sz="14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6. 2020</a:t>
            </a:r>
            <a:r>
              <a:rPr kumimoji="1" lang="ko-KR" altLang="en-US" sz="14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년 현재 전체 임직원 </a:t>
            </a:r>
            <a:r>
              <a:rPr kumimoji="1" lang="ko-KR" altLang="en-US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약 </a:t>
            </a:r>
            <a:r>
              <a:rPr kumimoji="1" lang="en-US" altLang="ko-KR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1,600</a:t>
            </a:r>
            <a:r>
              <a:rPr kumimoji="1" lang="ko-KR" altLang="en-US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명</a:t>
            </a:r>
            <a:endParaRPr kumimoji="1" lang="en-US" altLang="ko-KR" sz="1400" dirty="0">
              <a:solidFill>
                <a:srgbClr val="6667AB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04BB38A2-C6B8-4FD7-A460-F46D9B687BB4}"/>
              </a:ext>
            </a:extLst>
          </p:cNvPr>
          <p:cNvGrpSpPr/>
          <p:nvPr/>
        </p:nvGrpSpPr>
        <p:grpSpPr>
          <a:xfrm>
            <a:off x="680044" y="2953424"/>
            <a:ext cx="5552481" cy="3212426"/>
            <a:chOff x="680044" y="3150894"/>
            <a:chExt cx="5559614" cy="3356290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193A1E3C-23C9-4A39-B57D-147D99BBFFE2}"/>
                </a:ext>
              </a:extLst>
            </p:cNvPr>
            <p:cNvSpPr/>
            <p:nvPr/>
          </p:nvSpPr>
          <p:spPr>
            <a:xfrm>
              <a:off x="775129" y="3519152"/>
              <a:ext cx="5464529" cy="298803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31DCB53-0BE2-41ED-A705-9D4C9A66CF44}"/>
                </a:ext>
              </a:extLst>
            </p:cNvPr>
            <p:cNvSpPr txBox="1"/>
            <p:nvPr/>
          </p:nvSpPr>
          <p:spPr>
            <a:xfrm>
              <a:off x="680044" y="3150894"/>
              <a:ext cx="10890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(</a:t>
              </a:r>
              <a:r>
                <a:rPr lang="ko-KR" altLang="en-US" sz="1200" dirty="0"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단위</a:t>
              </a:r>
              <a:r>
                <a:rPr lang="en-US" altLang="ko-KR" sz="1200" dirty="0"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: </a:t>
              </a:r>
              <a:r>
                <a:rPr lang="ko-KR" altLang="en-US" sz="1200" dirty="0" err="1"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억원</a:t>
              </a:r>
              <a:r>
                <a:rPr lang="en-US" altLang="ko-KR" sz="1200" dirty="0"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)</a:t>
              </a:r>
              <a:endPara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graphicFrame>
          <p:nvGraphicFramePr>
            <p:cNvPr id="93" name="차트 92">
              <a:extLst>
                <a:ext uri="{FF2B5EF4-FFF2-40B4-BE49-F238E27FC236}">
                  <a16:creationId xmlns:a16="http://schemas.microsoft.com/office/drawing/2014/main" id="{F8EB2474-1AE7-4D9F-8496-104C1D98112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71685565"/>
                </p:ext>
              </p:extLst>
            </p:nvPr>
          </p:nvGraphicFramePr>
          <p:xfrm>
            <a:off x="983180" y="3841136"/>
            <a:ext cx="5119778" cy="25886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4C7C4DBF-8927-4ECC-8CB5-1189984DA029}"/>
              </a:ext>
            </a:extLst>
          </p:cNvPr>
          <p:cNvGrpSpPr/>
          <p:nvPr/>
        </p:nvGrpSpPr>
        <p:grpSpPr>
          <a:xfrm>
            <a:off x="648321" y="338541"/>
            <a:ext cx="6882064" cy="735313"/>
            <a:chOff x="648321" y="434510"/>
            <a:chExt cx="6882064" cy="73531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40B164D-E368-445D-8528-B11B15281C78}"/>
                </a:ext>
              </a:extLst>
            </p:cNvPr>
            <p:cNvSpPr txBox="1"/>
            <p:nvPr/>
          </p:nvSpPr>
          <p:spPr>
            <a:xfrm>
              <a:off x="648321" y="434510"/>
              <a:ext cx="688206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defRPr/>
              </a:pPr>
              <a:r>
                <a:rPr lang="en-US" altLang="ko-KR" sz="2400" dirty="0">
                  <a:solidFill>
                    <a:schemeClr val="bg1"/>
                  </a:solidFill>
                  <a:latin typeface="Noto Sans CJK KR Bold" panose="020B0800000000000000" pitchFamily="34" charset="-127"/>
                  <a:ea typeface="Noto Sans CJK KR Bold" panose="020B0800000000000000" pitchFamily="34" charset="-127"/>
                  <a:cs typeface="Arial" panose="020B0604020202020204" pitchFamily="34" charset="0"/>
                </a:rPr>
                <a:t>2. MEGAZONESOFT </a:t>
              </a:r>
              <a:r>
                <a:rPr lang="ko-KR" altLang="en-US" sz="2400" dirty="0">
                  <a:solidFill>
                    <a:schemeClr val="bg1"/>
                  </a:solidFill>
                  <a:latin typeface="Noto Sans CJK KR Bold" panose="020B0800000000000000" pitchFamily="34" charset="-127"/>
                  <a:ea typeface="Noto Sans CJK KR Bold" panose="020B0800000000000000" pitchFamily="34" charset="-127"/>
                  <a:cs typeface="Arial" panose="020B0604020202020204" pitchFamily="34" charset="0"/>
                </a:rPr>
                <a:t>소개 </a:t>
              </a:r>
              <a:endParaRPr lang="en-US" altLang="ko-KR" sz="24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  <a:cs typeface="Arial"/>
                <a:sym typeface="Arial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AF7608D-1258-4A6D-87B1-FE2E3937E610}"/>
                </a:ext>
              </a:extLst>
            </p:cNvPr>
            <p:cNvSpPr txBox="1"/>
            <p:nvPr/>
          </p:nvSpPr>
          <p:spPr>
            <a:xfrm>
              <a:off x="756079" y="929395"/>
              <a:ext cx="5731548" cy="24042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r>
                <a:rPr lang="ko-KR" altLang="en-US" sz="1600" dirty="0" err="1">
                  <a:solidFill>
                    <a:schemeClr val="bg1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  <a:cs typeface="Arial" panose="020B0604020202020204" pitchFamily="34" charset="0"/>
                </a:rPr>
                <a:t>메가존클라우드</a:t>
              </a:r>
              <a:r>
                <a:rPr lang="ko-KR" altLang="en-US" sz="1600" dirty="0">
                  <a:solidFill>
                    <a:schemeClr val="bg1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  <a:cs typeface="Arial" panose="020B0604020202020204" pitchFamily="34" charset="0"/>
                </a:rPr>
                <a:t> 및 관계사</a:t>
              </a:r>
              <a:endParaRPr lang="en-US" altLang="ko-KR" sz="1600" dirty="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Arial" panose="020B0604020202020204" pitchFamily="34" charset="0"/>
              </a:endParaRPr>
            </a:p>
            <a:p>
              <a:endParaRPr lang="en-US" altLang="ko-KR" sz="1600" dirty="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2C59582-887F-4A13-AD45-C2A0C3A562E2}"/>
              </a:ext>
            </a:extLst>
          </p:cNvPr>
          <p:cNvSpPr txBox="1"/>
          <p:nvPr/>
        </p:nvSpPr>
        <p:spPr>
          <a:xfrm>
            <a:off x="775007" y="1559601"/>
            <a:ext cx="10721667" cy="50513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chemeClr val="accent5">
                    <a:lumMod val="50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MEGAZONE</a:t>
            </a:r>
            <a:r>
              <a:rPr lang="ko-KR" altLang="en-US" sz="2000" dirty="0">
                <a:solidFill>
                  <a:schemeClr val="accent5">
                    <a:lumMod val="50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은 지속적으로 성장 중</a:t>
            </a:r>
            <a:r>
              <a:rPr lang="en-US" altLang="ko-KR" sz="2000" dirty="0">
                <a:solidFill>
                  <a:schemeClr val="accent5">
                    <a:lumMod val="50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!</a:t>
            </a:r>
          </a:p>
        </p:txBody>
      </p:sp>
      <p:pic>
        <p:nvPicPr>
          <p:cNvPr id="34" name="그래픽 33">
            <a:extLst>
              <a:ext uri="{FF2B5EF4-FFF2-40B4-BE49-F238E27FC236}">
                <a16:creationId xmlns:a16="http://schemas.microsoft.com/office/drawing/2014/main" id="{8FB57934-FB85-4277-9C89-0B7A034C9A5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100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52754" y="6308725"/>
            <a:ext cx="1264572" cy="3257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749694D-18BC-4A66-956D-975A27A57EC6}"/>
              </a:ext>
            </a:extLst>
          </p:cNvPr>
          <p:cNvSpPr txBox="1"/>
          <p:nvPr/>
        </p:nvSpPr>
        <p:spPr>
          <a:xfrm>
            <a:off x="680044" y="6335170"/>
            <a:ext cx="4287186" cy="272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ko-KR" sz="800" dirty="0">
                <a:latin typeface="Noto Sans CJK KR DemiLight" panose="020B0400000000000000" pitchFamily="34" charset="-127"/>
                <a:ea typeface="Noto Sans CJK KR DemiLight" panose="020B0400000000000000" pitchFamily="34" charset="-127"/>
                <a:cs typeface="Arial" panose="020B0604020202020204" pitchFamily="34" charset="0"/>
              </a:rPr>
              <a:t>Copyright 2022 © MEGAZONESOFT</a:t>
            </a:r>
            <a:r>
              <a:rPr lang="ko-KR" altLang="en-US" sz="800" dirty="0">
                <a:latin typeface="Noto Sans CJK KR DemiLight" panose="020B0400000000000000" pitchFamily="34" charset="-127"/>
                <a:ea typeface="Noto Sans CJK KR DemiLight" panose="020B0400000000000000" pitchFamily="34" charset="-127"/>
                <a:cs typeface="Arial" panose="020B0604020202020204" pitchFamily="34" charset="0"/>
              </a:rPr>
              <a:t> </a:t>
            </a:r>
            <a:r>
              <a:rPr lang="en-US" altLang="ko-KR" sz="800" dirty="0">
                <a:latin typeface="Noto Sans CJK KR DemiLight" panose="020B0400000000000000" pitchFamily="34" charset="-127"/>
                <a:ea typeface="Noto Sans CJK KR DemiLight" panose="020B0400000000000000" pitchFamily="34" charset="-127"/>
                <a:cs typeface="Arial" panose="020B0604020202020204" pitchFamily="34" charset="0"/>
              </a:rPr>
              <a:t> CORP. ALL RIGHT RESERVED.</a:t>
            </a:r>
            <a:endParaRPr lang="ko-KR" altLang="en-US" sz="800" dirty="0">
              <a:latin typeface="Noto Sans CJK KR DemiLight" panose="020B0400000000000000" pitchFamily="34" charset="-127"/>
              <a:ea typeface="Noto Sans CJK KR DemiLight" panose="020B0400000000000000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09591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B3BDD4C-D96C-469F-9E45-8D28FD6384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5F5682-FCB8-4592-982E-FF14E758D6B3}"/>
              </a:ext>
            </a:extLst>
          </p:cNvPr>
          <p:cNvSpPr txBox="1"/>
          <p:nvPr/>
        </p:nvSpPr>
        <p:spPr>
          <a:xfrm>
            <a:off x="680044" y="6335170"/>
            <a:ext cx="4287186" cy="272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ko-KR" sz="800" dirty="0">
                <a:solidFill>
                  <a:schemeClr val="bg1"/>
                </a:solidFill>
                <a:latin typeface="Noto Sans CJK KR DemiLight" panose="020B0400000000000000" pitchFamily="34" charset="-127"/>
                <a:ea typeface="Noto Sans CJK KR DemiLight" panose="020B0400000000000000" pitchFamily="34" charset="-127"/>
                <a:cs typeface="Arial" panose="020B0604020202020204" pitchFamily="34" charset="0"/>
              </a:rPr>
              <a:t>Copyright 2022 © MEGAZONESOFT</a:t>
            </a:r>
            <a:r>
              <a:rPr lang="ko-KR" altLang="en-US" sz="800" dirty="0">
                <a:solidFill>
                  <a:schemeClr val="bg1"/>
                </a:solidFill>
                <a:latin typeface="Noto Sans CJK KR DemiLight" panose="020B0400000000000000" pitchFamily="34" charset="-127"/>
                <a:ea typeface="Noto Sans CJK KR DemiLight" panose="020B0400000000000000" pitchFamily="34" charset="-127"/>
                <a:cs typeface="Arial" panose="020B0604020202020204" pitchFamily="34" charset="0"/>
              </a:rPr>
              <a:t> </a:t>
            </a:r>
            <a:r>
              <a:rPr lang="en-US" altLang="ko-KR" sz="800" dirty="0">
                <a:solidFill>
                  <a:schemeClr val="bg1"/>
                </a:solidFill>
                <a:latin typeface="Noto Sans CJK KR DemiLight" panose="020B0400000000000000" pitchFamily="34" charset="-127"/>
                <a:ea typeface="Noto Sans CJK KR DemiLight" panose="020B0400000000000000" pitchFamily="34" charset="-127"/>
                <a:cs typeface="Arial" panose="020B0604020202020204" pitchFamily="34" charset="0"/>
              </a:rPr>
              <a:t> CORP. ALL RIGHT RESERVED.</a:t>
            </a:r>
            <a:endParaRPr lang="ko-KR" altLang="en-US" sz="800" dirty="0">
              <a:solidFill>
                <a:schemeClr val="bg1"/>
              </a:solidFill>
              <a:latin typeface="Noto Sans CJK KR DemiLight" panose="020B0400000000000000" pitchFamily="34" charset="-127"/>
              <a:ea typeface="Noto Sans CJK KR DemiLight" panose="020B0400000000000000" pitchFamily="34" charset="-127"/>
              <a:cs typeface="Arial" panose="020B0604020202020204" pitchFamily="34" charset="0"/>
            </a:endParaRPr>
          </a:p>
        </p:txBody>
      </p:sp>
      <p:pic>
        <p:nvPicPr>
          <p:cNvPr id="17" name="그래픽 16">
            <a:extLst>
              <a:ext uri="{FF2B5EF4-FFF2-40B4-BE49-F238E27FC236}">
                <a16:creationId xmlns:a16="http://schemas.microsoft.com/office/drawing/2014/main" id="{87AAB8F0-9973-49B9-B4DA-E734D10F40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3549" y="6308725"/>
            <a:ext cx="1264572" cy="325723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B2EF4602-153E-45F4-B126-F2E8155B5182}"/>
              </a:ext>
            </a:extLst>
          </p:cNvPr>
          <p:cNvGrpSpPr/>
          <p:nvPr/>
        </p:nvGrpSpPr>
        <p:grpSpPr>
          <a:xfrm>
            <a:off x="387424" y="2697711"/>
            <a:ext cx="11417153" cy="1462579"/>
            <a:chOff x="387424" y="2697711"/>
            <a:chExt cx="11417153" cy="1462579"/>
          </a:xfrm>
        </p:grpSpPr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B3A4FD19-E0CA-4691-9A7D-CDB5B3FDF39B}"/>
                </a:ext>
              </a:extLst>
            </p:cNvPr>
            <p:cNvGrpSpPr/>
            <p:nvPr/>
          </p:nvGrpSpPr>
          <p:grpSpPr>
            <a:xfrm>
              <a:off x="4581516" y="3594427"/>
              <a:ext cx="3028969" cy="565863"/>
              <a:chOff x="4839596" y="3502703"/>
              <a:chExt cx="2480834" cy="463462"/>
            </a:xfrm>
          </p:grpSpPr>
          <p:pic>
            <p:nvPicPr>
              <p:cNvPr id="20" name="그림 19">
                <a:extLst>
                  <a:ext uri="{FF2B5EF4-FFF2-40B4-BE49-F238E27FC236}">
                    <a16:creationId xmlns:a16="http://schemas.microsoft.com/office/drawing/2014/main" id="{9AE6F544-D250-4F38-8300-B33EB4AE38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39596" y="3577110"/>
                <a:ext cx="291580" cy="320204"/>
              </a:xfrm>
              <a:prstGeom prst="rect">
                <a:avLst/>
              </a:prstGeom>
            </p:spPr>
          </p:pic>
          <p:pic>
            <p:nvPicPr>
              <p:cNvPr id="21" name="그림 20">
                <a:extLst>
                  <a:ext uri="{FF2B5EF4-FFF2-40B4-BE49-F238E27FC236}">
                    <a16:creationId xmlns:a16="http://schemas.microsoft.com/office/drawing/2014/main" id="{8E869730-8F86-45D7-B2E0-9003B5DA07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0038" y="3568063"/>
                <a:ext cx="312429" cy="343100"/>
              </a:xfrm>
              <a:prstGeom prst="rect">
                <a:avLst/>
              </a:prstGeom>
            </p:spPr>
          </p:pic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id="{77B75B2B-4B98-42E5-A639-3B013E166C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0518" y="3502703"/>
                <a:ext cx="422031" cy="463462"/>
              </a:xfrm>
              <a:prstGeom prst="rect">
                <a:avLst/>
              </a:prstGeom>
            </p:spPr>
          </p:pic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id="{D0C92473-E611-439C-B477-0D1C1ECD80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8398" y="3502703"/>
                <a:ext cx="422032" cy="463462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9510D71-6658-4A22-9DCC-6430296C2E14}"/>
                </a:ext>
              </a:extLst>
            </p:cNvPr>
            <p:cNvSpPr txBox="1"/>
            <p:nvPr/>
          </p:nvSpPr>
          <p:spPr>
            <a:xfrm>
              <a:off x="387424" y="2697711"/>
              <a:ext cx="114171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dirty="0">
                  <a:solidFill>
                    <a:schemeClr val="bg1"/>
                  </a:solidFill>
                  <a:latin typeface="Noto Sans CJK KR Bold" panose="020B0800000000000000" pitchFamily="34" charset="-127"/>
                  <a:ea typeface="Noto Sans CJK KR Bold" panose="020B0800000000000000" pitchFamily="34" charset="-127"/>
                </a:rPr>
                <a:t>Thank you</a:t>
              </a:r>
              <a:endParaRPr lang="ko-KR" altLang="en-US" sz="40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940483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24852</TotalTime>
  <Words>263</Words>
  <Application>Microsoft Office PowerPoint</Application>
  <PresentationFormat>와이드스크린</PresentationFormat>
  <Paragraphs>48</Paragraphs>
  <Slides>5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4" baseType="lpstr">
      <vt:lpstr>Noto Sans CJK KR Bold</vt:lpstr>
      <vt:lpstr>Noto Sans CJK KR DemiLight</vt:lpstr>
      <vt:lpstr>Noto Sans CJK KR Medium</vt:lpstr>
      <vt:lpstr>Noto Sans CJK KR Regular</vt:lpstr>
      <vt:lpstr>Noto Sans KR</vt:lpstr>
      <vt:lpstr>나눔스퀘어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kyh</dc:creator>
  <cp:lastModifiedBy>MZC01-CJYEON</cp:lastModifiedBy>
  <cp:revision>3197</cp:revision>
  <cp:lastPrinted>2019-10-23T03:29:23Z</cp:lastPrinted>
  <dcterms:created xsi:type="dcterms:W3CDTF">2016-11-25T02:47:12Z</dcterms:created>
  <dcterms:modified xsi:type="dcterms:W3CDTF">2022-04-14T04:02:43Z</dcterms:modified>
</cp:coreProperties>
</file>