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8" r:id="rId3"/>
    <p:sldId id="269" r:id="rId4"/>
    <p:sldId id="270" r:id="rId5"/>
    <p:sldId id="267" r:id="rId6"/>
  </p:sldIdLst>
  <p:sldSz cx="9906000" cy="6858000" type="A4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C35EA4"/>
          </p15:clr>
        </p15:guide>
        <p15:guide id="2" orient="horz" pos="845" userDrawn="1">
          <p15:clr>
            <a:srgbClr val="C35EA4"/>
          </p15:clr>
        </p15:guide>
        <p15:guide id="3" orient="horz" pos="4016">
          <p15:clr>
            <a:srgbClr val="C35EA4"/>
          </p15:clr>
        </p15:guide>
        <p15:guide id="4" pos="285">
          <p15:clr>
            <a:srgbClr val="C35EA4"/>
          </p15:clr>
        </p15:guide>
        <p15:guide id="5" orient="horz" pos="278">
          <p15:clr>
            <a:srgbClr val="C35EA4"/>
          </p15:clr>
        </p15:guide>
        <p15:guide id="6" orient="horz" pos="1173">
          <p15:clr>
            <a:srgbClr val="C35EA4"/>
          </p15:clr>
        </p15:guide>
        <p15:guide id="7" orient="horz" pos="1412">
          <p15:clr>
            <a:srgbClr val="A4A3A4"/>
          </p15:clr>
        </p15:guide>
        <p15:guide id="8" pos="5957">
          <p15:clr>
            <a:srgbClr val="C35EA4"/>
          </p15:clr>
        </p15:guide>
        <p15:guide id="9" pos="1170">
          <p15:clr>
            <a:srgbClr val="C35EA4"/>
          </p15:clr>
        </p15:guide>
        <p15:guide id="10" pos="2902" userDrawn="1">
          <p15:clr>
            <a:srgbClr val="C35EA4"/>
          </p15:clr>
        </p15:guide>
        <p15:guide id="11" pos="3097" userDrawn="1">
          <p15:clr>
            <a:srgbClr val="C35EA4"/>
          </p15:clr>
        </p15:guide>
        <p15:guide id="12" orient="horz" pos="3226">
          <p15:clr>
            <a:srgbClr val="C35EA4"/>
          </p15:clr>
        </p15:guide>
        <p15:guide id="13" orient="horz" pos="2205" userDrawn="1">
          <p15:clr>
            <a:srgbClr val="A4A3A4"/>
          </p15:clr>
        </p15:guide>
        <p15:guide id="14" orient="horz" pos="2320">
          <p15:clr>
            <a:srgbClr val="A4A3A4"/>
          </p15:clr>
        </p15:guide>
        <p15:guide id="15" orient="horz" pos="3114">
          <p15:clr>
            <a:srgbClr val="A4A3A4"/>
          </p15:clr>
        </p15:guide>
        <p15:guide id="16" pos="3773">
          <p15:clr>
            <a:srgbClr val="C35EA4"/>
          </p15:clr>
        </p15:guide>
        <p15:guide id="17" orient="horz" pos="2160" userDrawn="1">
          <p15:clr>
            <a:srgbClr val="A4A3A4"/>
          </p15:clr>
        </p15:guide>
        <p15:guide id="18" orient="horz" pos="1729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iVIAeDHeB7WnARXr4+DomUCu56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D2B29C-A1F7-4FDD-BF41-1C639B0EF46E}">
  <a:tblStyle styleId="{7BD2B29C-A1F7-4FDD-BF41-1C639B0EF46E}" styleName="Table_0">
    <a:wholeTbl>
      <a:tcTxStyle b="off" i="off">
        <a:font>
          <a:latin typeface="Samsung Sans"/>
          <a:ea typeface="Samsung Sans"/>
          <a:cs typeface="Samsung 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Samsung Sans"/>
          <a:ea typeface="Samsung Sans"/>
          <a:cs typeface="Samsung San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Samsung Sans"/>
          <a:ea typeface="Samsung Sans"/>
          <a:cs typeface="Samsung San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Samsung Sans"/>
          <a:ea typeface="Samsung Sans"/>
          <a:cs typeface="Samsung 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Samsung Sans"/>
          <a:ea typeface="Samsung Sans"/>
          <a:cs typeface="Samsung 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F867E4A-3050-4D19-BEFE-D57737EC2DB1}" styleName="Table_1">
    <a:wholeTbl>
      <a:tcTxStyle b="off" i="off">
        <a:font>
          <a:latin typeface="Samsung Sans"/>
          <a:ea typeface="Samsung Sans"/>
          <a:cs typeface="Samsung Sans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94660"/>
  </p:normalViewPr>
  <p:slideViewPr>
    <p:cSldViewPr snapToGrid="0">
      <p:cViewPr>
        <p:scale>
          <a:sx n="125" d="100"/>
          <a:sy n="125" d="100"/>
        </p:scale>
        <p:origin x="1152" y="-774"/>
      </p:cViewPr>
      <p:guideLst>
        <p:guide orient="horz" pos="4224"/>
        <p:guide orient="horz" pos="845"/>
        <p:guide orient="horz" pos="4016"/>
        <p:guide pos="285"/>
        <p:guide orient="horz" pos="278"/>
        <p:guide orient="horz" pos="1173"/>
        <p:guide orient="horz" pos="1412"/>
        <p:guide pos="5957"/>
        <p:guide pos="1170"/>
        <p:guide pos="2902"/>
        <p:guide pos="3097"/>
        <p:guide orient="horz" pos="3226"/>
        <p:guide orient="horz" pos="2205"/>
        <p:guide orient="horz" pos="2320"/>
        <p:guide orient="horz" pos="3114"/>
        <p:guide pos="3773"/>
        <p:guide orient="horz" pos="2160"/>
        <p:guide orient="horz" pos="17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9" Type="http://customschemas.google.com/relationships/presentationmetadata" Target="metadata"/><Relationship Id="rId4" Type="http://schemas.openxmlformats.org/officeDocument/2006/relationships/slide" Target="slides/slide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매출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numFmt formatCode="#,###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2020(E)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505.7</c:v>
                </c:pt>
                <c:pt idx="1">
                  <c:v>786.7</c:v>
                </c:pt>
                <c:pt idx="2">
                  <c:v>1100</c:v>
                </c:pt>
                <c:pt idx="3">
                  <c:v>2042</c:v>
                </c:pt>
                <c:pt idx="4">
                  <c:v>4139</c:v>
                </c:pt>
                <c:pt idx="5">
                  <c:v>5169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EE-422C-99E8-01D21E6C5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-1558134944"/>
        <c:axId val="-1558131136"/>
      </c:barChart>
      <c:catAx>
        <c:axId val="-155813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558131136"/>
        <c:crosses val="autoZero"/>
        <c:auto val="1"/>
        <c:lblAlgn val="ctr"/>
        <c:lblOffset val="100"/>
        <c:noMultiLvlLbl val="0"/>
      </c:catAx>
      <c:valAx>
        <c:axId val="-155813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#;[Red]\(#,###\);\-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55813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78207" cy="51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50" tIns="47325" rIns="94650" bIns="47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4201" y="1"/>
            <a:ext cx="3078207" cy="51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50" tIns="47325" rIns="94650" bIns="473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57275" y="1279525"/>
            <a:ext cx="498951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738" y="4925235"/>
            <a:ext cx="5682588" cy="402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50" tIns="47325" rIns="94650" bIns="473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330"/>
            <a:ext cx="3078207" cy="51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50" tIns="47325" rIns="94650" bIns="47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4201" y="9721330"/>
            <a:ext cx="3078207" cy="51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50" tIns="47325" rIns="94650" bIns="47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:notes"/>
          <p:cNvSpPr txBox="1">
            <a:spLocks noGrp="1"/>
          </p:cNvSpPr>
          <p:nvPr>
            <p:ph type="body" idx="1"/>
          </p:nvPr>
        </p:nvSpPr>
        <p:spPr>
          <a:xfrm>
            <a:off x="710738" y="4925235"/>
            <a:ext cx="5682588" cy="4029439"/>
          </a:xfrm>
          <a:prstGeom prst="rect">
            <a:avLst/>
          </a:prstGeom>
        </p:spPr>
        <p:txBody>
          <a:bodyPr spcFirstLastPara="1" wrap="square" lIns="94650" tIns="47325" rIns="94650" bIns="47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:notes"/>
          <p:cNvSpPr txBox="1">
            <a:spLocks noGrp="1"/>
          </p:cNvSpPr>
          <p:nvPr>
            <p:ph type="body" idx="1"/>
          </p:nvPr>
        </p:nvSpPr>
        <p:spPr>
          <a:xfrm>
            <a:off x="710738" y="4925235"/>
            <a:ext cx="5682588" cy="4029439"/>
          </a:xfrm>
          <a:prstGeom prst="rect">
            <a:avLst/>
          </a:prstGeom>
        </p:spPr>
        <p:txBody>
          <a:bodyPr spcFirstLastPara="1" wrap="square" lIns="94650" tIns="47325" rIns="94650" bIns="47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971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:notes"/>
          <p:cNvSpPr txBox="1">
            <a:spLocks noGrp="1"/>
          </p:cNvSpPr>
          <p:nvPr>
            <p:ph type="body" idx="1"/>
          </p:nvPr>
        </p:nvSpPr>
        <p:spPr>
          <a:xfrm>
            <a:off x="710738" y="4925235"/>
            <a:ext cx="5682588" cy="4029439"/>
          </a:xfrm>
          <a:prstGeom prst="rect">
            <a:avLst/>
          </a:prstGeom>
        </p:spPr>
        <p:txBody>
          <a:bodyPr spcFirstLastPara="1" wrap="square" lIns="94650" tIns="47325" rIns="94650" bIns="47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9747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:notes"/>
          <p:cNvSpPr txBox="1">
            <a:spLocks noGrp="1"/>
          </p:cNvSpPr>
          <p:nvPr>
            <p:ph type="body" idx="1"/>
          </p:nvPr>
        </p:nvSpPr>
        <p:spPr>
          <a:xfrm>
            <a:off x="710738" y="4925235"/>
            <a:ext cx="5682588" cy="4029439"/>
          </a:xfrm>
          <a:prstGeom prst="rect">
            <a:avLst/>
          </a:prstGeom>
        </p:spPr>
        <p:txBody>
          <a:bodyPr spcFirstLastPara="1" wrap="square" lIns="94650" tIns="47325" rIns="94650" bIns="47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7764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:notes"/>
          <p:cNvSpPr txBox="1">
            <a:spLocks noGrp="1"/>
          </p:cNvSpPr>
          <p:nvPr>
            <p:ph type="body" idx="1"/>
          </p:nvPr>
        </p:nvSpPr>
        <p:spPr>
          <a:xfrm>
            <a:off x="710738" y="4925235"/>
            <a:ext cx="5682588" cy="4029439"/>
          </a:xfrm>
          <a:prstGeom prst="rect">
            <a:avLst/>
          </a:prstGeom>
        </p:spPr>
        <p:txBody>
          <a:bodyPr spcFirstLastPara="1" wrap="square" lIns="94650" tIns="47325" rIns="94650" bIns="47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큰목차">
  <p:cSld name="큰목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  <p15:guide id="3" pos="5955">
          <p15:clr>
            <a:srgbClr val="FBAE40"/>
          </p15:clr>
        </p15:guide>
        <p15:guide id="4" orient="horz" pos="42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및 내용">
  <p:cSld name="2_제목 및 내용 3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및 내용">
  <p:cSld name="2_제목 및 내용 4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및 내용">
  <p:cSld name="2_제목 및 내용 5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및 내용">
  <p:cSld name="2_제목 및 내용 6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종료 페이지">
  <p:cSld name="종료 페이지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  <p15:guide id="3" orient="horz" pos="220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큰목차">
  <p:cSld name="1_큰목차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  <p15:guide id="3" orient="horz" pos="2205">
          <p15:clr>
            <a:srgbClr val="FBAE40"/>
          </p15:clr>
        </p15:guide>
        <p15:guide id="4" orient="horz" pos="1627">
          <p15:clr>
            <a:srgbClr val="FBAE40"/>
          </p15:clr>
        </p15:guide>
        <p15:guide id="5" pos="444">
          <p15:clr>
            <a:srgbClr val="FBAE40"/>
          </p15:clr>
        </p15:guide>
        <p15:guide id="6" pos="575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큰목차">
  <p:cSld name="2_큰목차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sz="4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6562725" y="6356350"/>
            <a:ext cx="26828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3838575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6.jpe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/>
        </p:nvSpPr>
        <p:spPr>
          <a:xfrm>
            <a:off x="359608" y="6354868"/>
            <a:ext cx="42873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ts val="1600"/>
              </a:lnSpc>
            </a:pPr>
            <a:r>
              <a:rPr lang="en-US" altLang="ko-KR" sz="800" dirty="0">
                <a:solidFill>
                  <a:schemeClr val="bg1"/>
                </a:solidFill>
                <a:latin typeface="Noto Sans CJK KR DemiLight" panose="020B0400000000000000" pitchFamily="34" charset="-127"/>
                <a:ea typeface="Noto Sans CJK KR DemiLight" panose="020B0400000000000000" pitchFamily="34" charset="-127"/>
                <a:cs typeface="Arial" panose="020B0604020202020204" pitchFamily="34" charset="0"/>
              </a:rPr>
              <a:t>Copyright 2022 © MEGAZONESOFT CORP. ALL RIGHT RESERVED.</a:t>
            </a:r>
            <a:endParaRPr lang="ko-KR" altLang="en-US" sz="800" dirty="0">
              <a:solidFill>
                <a:schemeClr val="bg1"/>
              </a:solidFill>
              <a:latin typeface="Noto Sans CJK KR DemiLight" panose="020B0400000000000000" pitchFamily="34" charset="-127"/>
              <a:ea typeface="Noto Sans CJK KR DemiLight" panose="020B0400000000000000" pitchFamily="34" charset="-127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42A26446-C7F7-4AED-B699-7DD57A3FA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1432" y="6331532"/>
            <a:ext cx="1264572" cy="325723"/>
          </a:xfrm>
          <a:prstGeom prst="rect">
            <a:avLst/>
          </a:prstGeom>
        </p:spPr>
      </p:pic>
      <p:sp>
        <p:nvSpPr>
          <p:cNvPr id="6" name="Google Shape;30;p8">
            <a:extLst>
              <a:ext uri="{FF2B5EF4-FFF2-40B4-BE49-F238E27FC236}">
                <a16:creationId xmlns:a16="http://schemas.microsoft.com/office/drawing/2014/main" id="{CE308F80-6572-4393-A288-B93C086BD00F}"/>
              </a:ext>
            </a:extLst>
          </p:cNvPr>
          <p:cNvSpPr txBox="1"/>
          <p:nvPr/>
        </p:nvSpPr>
        <p:spPr>
          <a:xfrm>
            <a:off x="433627" y="2644170"/>
            <a:ext cx="9011257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000" dirty="0">
                <a:solidFill>
                  <a:srgbClr val="FFFFFF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Noto Sans KR"/>
                <a:sym typeface="Noto Sans KR"/>
              </a:rPr>
              <a:t>MEGAZONESOFT</a:t>
            </a:r>
          </a:p>
          <a:p>
            <a:pPr lvl="0"/>
            <a:r>
              <a:rPr lang="en-US" sz="2400" dirty="0">
                <a:solidFill>
                  <a:srgbClr val="FFFFF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Noto Sans KR"/>
                <a:sym typeface="Noto Sans KR"/>
              </a:rPr>
              <a:t>PPT Design Template</a:t>
            </a:r>
            <a:endParaRPr lang="en-US" sz="2400" i="0" u="none" strike="noStrike" cap="none" dirty="0">
              <a:solidFill>
                <a:schemeClr val="lt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Noto Sans KR"/>
              <a:sym typeface="Noto Sans K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962895-A2AD-4C4A-9F31-3F892F441DDD}"/>
              </a:ext>
            </a:extLst>
          </p:cNvPr>
          <p:cNvSpPr txBox="1"/>
          <p:nvPr/>
        </p:nvSpPr>
        <p:spPr>
          <a:xfrm>
            <a:off x="433627" y="3809593"/>
            <a:ext cx="7843837" cy="2301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Arial" panose="020B0604020202020204" pitchFamily="34" charset="0"/>
              </a:rPr>
              <a:t>Brand &amp; Communication Group l mzc_grp_branding@mz.co.kr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B7C86B-85FA-46C4-88A5-C81C489A2F9F}"/>
              </a:ext>
            </a:extLst>
          </p:cNvPr>
          <p:cNvSpPr txBox="1"/>
          <p:nvPr/>
        </p:nvSpPr>
        <p:spPr>
          <a:xfrm>
            <a:off x="328185" y="1232765"/>
            <a:ext cx="222588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Arial"/>
                <a:sym typeface="Arial"/>
              </a:rPr>
              <a:t>INDEX</a:t>
            </a:r>
            <a:endParaRPr kumimoji="0" lang="en-US" altLang="ko-KR" sz="4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 CJK KR Bold" panose="020B0800000000000000" pitchFamily="34" charset="-127"/>
              <a:ea typeface="Noto Sans CJK KR Bold" panose="020B0800000000000000" pitchFamily="34" charset="-127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E6842E-AF7B-4356-A925-1CFD822E43E6}"/>
              </a:ext>
            </a:extLst>
          </p:cNvPr>
          <p:cNvSpPr txBox="1"/>
          <p:nvPr/>
        </p:nvSpPr>
        <p:spPr>
          <a:xfrm>
            <a:off x="3603532" y="1283701"/>
            <a:ext cx="6302468" cy="44034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1. </a:t>
            </a:r>
            <a:r>
              <a:rPr lang="en-US" altLang="ko-KR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Embracing Digital Disruption for 23+ year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3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2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2. </a:t>
            </a:r>
            <a:r>
              <a:rPr lang="en-US" altLang="ko-KR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MEGAZONESOFT </a:t>
            </a:r>
            <a:r>
              <a:rPr lang="ko-KR" altLang="en-US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소개 </a:t>
            </a:r>
            <a:endParaRPr lang="en-US" altLang="ko-KR" sz="16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3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2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Arial" panose="020B0604020202020204" pitchFamily="34" charset="0"/>
              </a:rPr>
              <a:t>3. </a:t>
            </a:r>
            <a:r>
              <a:rPr lang="en-US" altLang="ko-KR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Arial" panose="020B0604020202020204" pitchFamily="34" charset="0"/>
              </a:rPr>
              <a:t>MEGAZONE History &amp; Business Domain  </a:t>
            </a:r>
          </a:p>
          <a:p>
            <a:pPr>
              <a:lnSpc>
                <a:spcPct val="150000"/>
              </a:lnSpc>
            </a:pPr>
            <a:endParaRPr lang="en-US" altLang="ko-KR" sz="3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2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Arial" panose="020B0604020202020204" pitchFamily="34" charset="0"/>
              </a:rPr>
              <a:t>4. </a:t>
            </a:r>
            <a:r>
              <a:rPr lang="en-US" altLang="ko-KR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Arial" panose="020B0604020202020204" pitchFamily="34" charset="0"/>
              </a:rPr>
              <a:t>Digital extends beyond cloud and technology agenda</a:t>
            </a:r>
          </a:p>
          <a:p>
            <a:pPr>
              <a:lnSpc>
                <a:spcPct val="150000"/>
              </a:lnSpc>
            </a:pPr>
            <a:endParaRPr lang="en-US" altLang="ko-KR" sz="3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2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Arial" panose="020B0604020202020204" pitchFamily="34" charset="0"/>
              </a:rPr>
              <a:t>5. </a:t>
            </a:r>
            <a:r>
              <a:rPr lang="en-US" altLang="ko-KR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Arial" panose="020B0604020202020204" pitchFamily="34" charset="0"/>
              </a:rPr>
              <a:t>MEGAZONESOFT History &amp; Business Domain </a:t>
            </a:r>
          </a:p>
          <a:p>
            <a:pPr>
              <a:lnSpc>
                <a:spcPct val="150000"/>
              </a:lnSpc>
            </a:pPr>
            <a:endParaRPr lang="en-US" altLang="ko-KR" sz="3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2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Arial" panose="020B0604020202020204" pitchFamily="34" charset="0"/>
              </a:rPr>
              <a:t>6. </a:t>
            </a:r>
            <a:r>
              <a:rPr lang="en-US" altLang="ko-KR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Arial" panose="020B0604020202020204" pitchFamily="34" charset="0"/>
              </a:rPr>
              <a:t>MEGAZONESOFT MSP Core Ability </a:t>
            </a:r>
          </a:p>
          <a:p>
            <a:pPr>
              <a:lnSpc>
                <a:spcPct val="150000"/>
              </a:lnSpc>
            </a:pPr>
            <a:endParaRPr lang="en-US" altLang="ko-KR" sz="3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2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Arial" panose="020B0604020202020204" pitchFamily="34" charset="0"/>
              </a:rPr>
              <a:t>7. </a:t>
            </a:r>
            <a:r>
              <a:rPr lang="ko-KR" altLang="en-US" sz="1600" dirty="0" err="1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Arial" panose="020B0604020202020204" pitchFamily="34" charset="0"/>
              </a:rPr>
              <a:t>메가존소프트</a:t>
            </a:r>
            <a:r>
              <a:rPr lang="ko-KR" altLang="en-US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Arial" panose="020B0604020202020204" pitchFamily="34" charset="0"/>
              </a:rPr>
              <a:t>MSP </a:t>
            </a:r>
            <a:r>
              <a:rPr lang="ko-KR" altLang="en-US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Arial" panose="020B0604020202020204" pitchFamily="34" charset="0"/>
              </a:rPr>
              <a:t>핵심 역량</a:t>
            </a:r>
            <a:endParaRPr lang="en-US" altLang="ko-KR" sz="16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3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ko-KR" altLang="en-US" sz="2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Arial" panose="020B0604020202020204" pitchFamily="34" charset="0"/>
              </a:rPr>
              <a:t>8. </a:t>
            </a:r>
            <a:r>
              <a:rPr lang="en-US" altLang="ko-KR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Arial" panose="020B0604020202020204" pitchFamily="34" charset="0"/>
              </a:rPr>
              <a:t>MEGAZONESOFT Offerings &gt; Products</a:t>
            </a:r>
          </a:p>
          <a:p>
            <a:endParaRPr lang="en-US" altLang="ko-KR" sz="3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  <a:p>
            <a:endParaRPr lang="en-US" altLang="ko-KR" sz="2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9" name="Google Shape;31;p8">
            <a:extLst>
              <a:ext uri="{FF2B5EF4-FFF2-40B4-BE49-F238E27FC236}">
                <a16:creationId xmlns:a16="http://schemas.microsoft.com/office/drawing/2014/main" id="{57AB5685-B2DE-4BF8-B058-0172E13D67E2}"/>
              </a:ext>
            </a:extLst>
          </p:cNvPr>
          <p:cNvSpPr txBox="1"/>
          <p:nvPr/>
        </p:nvSpPr>
        <p:spPr>
          <a:xfrm>
            <a:off x="359608" y="6354868"/>
            <a:ext cx="42873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ts val="1600"/>
              </a:lnSpc>
            </a:pPr>
            <a:r>
              <a:rPr lang="en-US" altLang="ko-KR" sz="800" dirty="0">
                <a:solidFill>
                  <a:schemeClr val="bg1"/>
                </a:solidFill>
                <a:latin typeface="Noto Sans CJK KR DemiLight" panose="020B0400000000000000" pitchFamily="34" charset="-127"/>
                <a:ea typeface="Noto Sans CJK KR DemiLight" panose="020B0400000000000000" pitchFamily="34" charset="-127"/>
                <a:cs typeface="Arial" panose="020B0604020202020204" pitchFamily="34" charset="0"/>
              </a:rPr>
              <a:t>Copyright 2022 © MEGAZONESOFT CORP. ALL RIGHT RESERVED.</a:t>
            </a:r>
            <a:endParaRPr lang="ko-KR" altLang="en-US" sz="800" dirty="0">
              <a:solidFill>
                <a:schemeClr val="bg1"/>
              </a:solidFill>
              <a:latin typeface="Noto Sans CJK KR DemiLight" panose="020B0400000000000000" pitchFamily="34" charset="-127"/>
              <a:ea typeface="Noto Sans CJK KR DemiLight" panose="020B0400000000000000" pitchFamily="34" charset="-127"/>
              <a:cs typeface="Arial" panose="020B0604020202020204" pitchFamily="34" charset="0"/>
            </a:endParaRPr>
          </a:p>
        </p:txBody>
      </p:sp>
      <p:pic>
        <p:nvPicPr>
          <p:cNvPr id="10" name="그래픽 9">
            <a:extLst>
              <a:ext uri="{FF2B5EF4-FFF2-40B4-BE49-F238E27FC236}">
                <a16:creationId xmlns:a16="http://schemas.microsoft.com/office/drawing/2014/main" id="{B9605FD2-85F2-4B9A-86B5-7B5315897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1432" y="6331532"/>
            <a:ext cx="1264572" cy="32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8130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1;p8">
            <a:extLst>
              <a:ext uri="{FF2B5EF4-FFF2-40B4-BE49-F238E27FC236}">
                <a16:creationId xmlns:a16="http://schemas.microsoft.com/office/drawing/2014/main" id="{BBFE1D62-C4BD-4FB0-A7E4-7CB9B8459F08}"/>
              </a:ext>
            </a:extLst>
          </p:cNvPr>
          <p:cNvSpPr txBox="1"/>
          <p:nvPr/>
        </p:nvSpPr>
        <p:spPr>
          <a:xfrm>
            <a:off x="359608" y="6354868"/>
            <a:ext cx="42873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ts val="1600"/>
              </a:lnSpc>
            </a:pPr>
            <a:r>
              <a:rPr lang="en-US" altLang="ko-KR" sz="800" dirty="0">
                <a:solidFill>
                  <a:schemeClr val="bg1"/>
                </a:solidFill>
                <a:latin typeface="Noto Sans CJK KR DemiLight" panose="020B0400000000000000" pitchFamily="34" charset="-127"/>
                <a:ea typeface="Noto Sans CJK KR DemiLight" panose="020B0400000000000000" pitchFamily="34" charset="-127"/>
                <a:cs typeface="Arial" panose="020B0604020202020204" pitchFamily="34" charset="0"/>
              </a:rPr>
              <a:t>Copyright 2022 © MEGAZONE CLOUD CORP. ALL RIGHT RESERVED.</a:t>
            </a:r>
            <a:endParaRPr lang="ko-KR" altLang="en-US" sz="800" dirty="0">
              <a:solidFill>
                <a:schemeClr val="bg1"/>
              </a:solidFill>
              <a:latin typeface="Noto Sans CJK KR DemiLight" panose="020B0400000000000000" pitchFamily="34" charset="-127"/>
              <a:ea typeface="Noto Sans CJK KR DemiLight" panose="020B0400000000000000" pitchFamily="34" charset="-127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217C939-E221-48B9-AB90-97291EA725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50"/>
          <a:stretch/>
        </p:blipFill>
        <p:spPr>
          <a:xfrm>
            <a:off x="0" y="0"/>
            <a:ext cx="4606444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32C54B-8D26-43C5-A7A1-CAF072E28918}"/>
              </a:ext>
            </a:extLst>
          </p:cNvPr>
          <p:cNvSpPr txBox="1"/>
          <p:nvPr/>
        </p:nvSpPr>
        <p:spPr>
          <a:xfrm>
            <a:off x="4797363" y="2288722"/>
            <a:ext cx="505536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oto Sans CJK KR Bold" panose="020B0800000000000000" pitchFamily="34" charset="-127"/>
                <a:ea typeface="Noto Sans CJK KR Bold" panose="020B0800000000000000" pitchFamily="34" charset="-127"/>
                <a:cs typeface="Arial"/>
                <a:sym typeface="Arial"/>
              </a:rPr>
              <a:t>1.Embracing Digital Disruption 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kern="1200" dirty="0">
                <a:solidFill>
                  <a:schemeClr val="accent5">
                    <a:lumMod val="50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    </a:t>
            </a:r>
            <a:r>
              <a:rPr kumimoji="0" lang="en-US" altLang="ko-KR" sz="2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oto Sans CJK KR Bold" panose="020B0800000000000000" pitchFamily="34" charset="-127"/>
                <a:ea typeface="Noto Sans CJK KR Bold" panose="020B0800000000000000" pitchFamily="34" charset="-127"/>
                <a:cs typeface="Arial"/>
                <a:sym typeface="Arial"/>
              </a:rPr>
              <a:t>for 23+ years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E3A81-D54E-4C43-B937-99947558BB85}"/>
              </a:ext>
            </a:extLst>
          </p:cNvPr>
          <p:cNvSpPr txBox="1"/>
          <p:nvPr/>
        </p:nvSpPr>
        <p:spPr>
          <a:xfrm>
            <a:off x="5148068" y="3119719"/>
            <a:ext cx="4606445" cy="2404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ko-KR" altLang="en-US" sz="1600" dirty="0" err="1">
                <a:solidFill>
                  <a:schemeClr val="accent5">
                    <a:lumMod val="50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메가존소프트</a:t>
            </a:r>
            <a:r>
              <a:rPr lang="ko-KR" altLang="en-US" sz="1600" dirty="0">
                <a:solidFill>
                  <a:schemeClr val="accent5">
                    <a:lumMod val="50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구축</a:t>
            </a:r>
            <a:endParaRPr lang="en-US" altLang="ko-KR" sz="1600" dirty="0">
              <a:solidFill>
                <a:schemeClr val="accent5">
                  <a:lumMod val="50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endParaRPr lang="en-US" altLang="ko-KR" sz="1600" dirty="0">
              <a:solidFill>
                <a:schemeClr val="accent5">
                  <a:lumMod val="50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0FA2363E-0597-49DD-B670-CC5DD0BF9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34307" y="6480757"/>
            <a:ext cx="1264572" cy="325723"/>
          </a:xfrm>
          <a:prstGeom prst="rect">
            <a:avLst/>
          </a:prstGeom>
        </p:spPr>
      </p:pic>
      <p:sp>
        <p:nvSpPr>
          <p:cNvPr id="18" name="Google Shape;31;p8">
            <a:extLst>
              <a:ext uri="{FF2B5EF4-FFF2-40B4-BE49-F238E27FC236}">
                <a16:creationId xmlns:a16="http://schemas.microsoft.com/office/drawing/2014/main" id="{D80E77A4-D0ED-4C70-9CF0-350D10EA53B3}"/>
              </a:ext>
            </a:extLst>
          </p:cNvPr>
          <p:cNvSpPr txBox="1"/>
          <p:nvPr/>
        </p:nvSpPr>
        <p:spPr>
          <a:xfrm>
            <a:off x="359608" y="6354263"/>
            <a:ext cx="42873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ts val="1600"/>
              </a:lnSpc>
            </a:pPr>
            <a:r>
              <a:rPr lang="en-US" altLang="ko-KR" sz="800" dirty="0">
                <a:solidFill>
                  <a:schemeClr val="bg1"/>
                </a:solidFill>
                <a:latin typeface="Noto Sans CJK KR DemiLight" panose="020B0400000000000000" pitchFamily="34" charset="-127"/>
                <a:ea typeface="Noto Sans CJK KR DemiLight" panose="020B0400000000000000" pitchFamily="34" charset="-127"/>
                <a:cs typeface="Arial" panose="020B0604020202020204" pitchFamily="34" charset="0"/>
              </a:rPr>
              <a:t>Copyright 2022 © MEGAZONESOFT CORP. ALL RIGHT RESERVED.</a:t>
            </a:r>
            <a:endParaRPr lang="ko-KR" altLang="en-US" sz="800" dirty="0">
              <a:solidFill>
                <a:schemeClr val="bg1"/>
              </a:solidFill>
              <a:latin typeface="Noto Sans CJK KR DemiLight" panose="020B0400000000000000" pitchFamily="34" charset="-127"/>
              <a:ea typeface="Noto Sans CJK KR DemiLight" panose="020B0400000000000000" pitchFamily="34" charset="-127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3610DBCD-6C55-42FA-82B0-BAD29F480D9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10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2166" y="6326417"/>
            <a:ext cx="1264572" cy="32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1168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1;p8">
            <a:extLst>
              <a:ext uri="{FF2B5EF4-FFF2-40B4-BE49-F238E27FC236}">
                <a16:creationId xmlns:a16="http://schemas.microsoft.com/office/drawing/2014/main" id="{BBFE1D62-C4BD-4FB0-A7E4-7CB9B8459F08}"/>
              </a:ext>
            </a:extLst>
          </p:cNvPr>
          <p:cNvSpPr txBox="1"/>
          <p:nvPr/>
        </p:nvSpPr>
        <p:spPr>
          <a:xfrm>
            <a:off x="359608" y="6354868"/>
            <a:ext cx="42873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ts val="1600"/>
              </a:lnSpc>
            </a:pPr>
            <a:r>
              <a:rPr lang="en-US" altLang="ko-KR" sz="800" dirty="0">
                <a:solidFill>
                  <a:schemeClr val="bg1"/>
                </a:solidFill>
                <a:latin typeface="Noto Sans CJK KR DemiLight" panose="020B0400000000000000" pitchFamily="34" charset="-127"/>
                <a:ea typeface="Noto Sans CJK KR DemiLight" panose="020B0400000000000000" pitchFamily="34" charset="-127"/>
                <a:cs typeface="Arial" panose="020B0604020202020204" pitchFamily="34" charset="0"/>
              </a:rPr>
              <a:t>Copyright 2022 © MEGAZONE CLOUD CORP. ALL RIGHT RESERVED.</a:t>
            </a:r>
            <a:endParaRPr lang="ko-KR" altLang="en-US" sz="800" dirty="0">
              <a:solidFill>
                <a:schemeClr val="bg1"/>
              </a:solidFill>
              <a:latin typeface="Noto Sans CJK KR DemiLight" panose="020B0400000000000000" pitchFamily="34" charset="-127"/>
              <a:ea typeface="Noto Sans CJK KR DemiLight" panose="020B0400000000000000" pitchFamily="34" charset="-127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0FA2363E-0597-49DD-B670-CC5DD0BF9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4307" y="6480757"/>
            <a:ext cx="1264572" cy="32572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A2556B1-59D6-4806-8923-39A8F1413D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375" b="80406"/>
          <a:stretch/>
        </p:blipFill>
        <p:spPr>
          <a:xfrm>
            <a:off x="0" y="0"/>
            <a:ext cx="9906000" cy="13437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2247BD5-8508-42EB-AE84-CF27BF8B03F0}"/>
              </a:ext>
            </a:extLst>
          </p:cNvPr>
          <p:cNvSpPr txBox="1"/>
          <p:nvPr/>
        </p:nvSpPr>
        <p:spPr>
          <a:xfrm>
            <a:off x="355355" y="347419"/>
            <a:ext cx="68820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en-US" altLang="ko-KR" sz="24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Arial" panose="020B0604020202020204" pitchFamily="34" charset="0"/>
              </a:rPr>
              <a:t>2. MEGAZONESOFT </a:t>
            </a:r>
            <a:r>
              <a:rPr lang="ko-KR" altLang="en-US" sz="24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Arial" panose="020B0604020202020204" pitchFamily="34" charset="0"/>
              </a:rPr>
              <a:t>소개 </a:t>
            </a:r>
            <a:endParaRPr lang="en-US" altLang="ko-KR" sz="2400" dirty="0">
              <a:solidFill>
                <a:schemeClr val="bg1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B64721-FC98-4407-A810-1AA9F2CFADFD}"/>
              </a:ext>
            </a:extLst>
          </p:cNvPr>
          <p:cNvSpPr txBox="1"/>
          <p:nvPr/>
        </p:nvSpPr>
        <p:spPr>
          <a:xfrm>
            <a:off x="463113" y="842304"/>
            <a:ext cx="5731548" cy="2404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ko-KR" altLang="en-US" sz="1600" dirty="0" err="1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Arial" panose="020B0604020202020204" pitchFamily="34" charset="0"/>
              </a:rPr>
              <a:t>메가존클라우드</a:t>
            </a:r>
            <a:r>
              <a:rPr lang="ko-KR" altLang="en-US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Arial" panose="020B0604020202020204" pitchFamily="34" charset="0"/>
              </a:rPr>
              <a:t> 및 관계사</a:t>
            </a:r>
            <a:endParaRPr lang="en-US" altLang="ko-KR" sz="16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  <a:p>
            <a:endParaRPr lang="en-US" altLang="ko-KR" sz="16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1976D7-E978-4F7D-B8FB-CAEDE3FF8207}"/>
              </a:ext>
            </a:extLst>
          </p:cNvPr>
          <p:cNvSpPr txBox="1"/>
          <p:nvPr/>
        </p:nvSpPr>
        <p:spPr>
          <a:xfrm>
            <a:off x="1" y="2346110"/>
            <a:ext cx="990949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2020</a:t>
            </a:r>
            <a:r>
              <a:rPr lang="ko-KR" altLang="en-US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년 전체 매출액은 약 </a:t>
            </a:r>
            <a:r>
              <a:rPr lang="en-US" altLang="ko-KR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5,400</a:t>
            </a:r>
            <a:r>
              <a:rPr lang="ko-KR" altLang="en-US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억 원으로 최근 </a:t>
            </a:r>
            <a:r>
              <a:rPr lang="en-US" altLang="ko-KR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5</a:t>
            </a:r>
            <a:r>
              <a:rPr lang="ko-KR" altLang="en-US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년간 연평균 </a:t>
            </a:r>
            <a:r>
              <a:rPr lang="en-US" altLang="ko-KR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59% </a:t>
            </a:r>
            <a:r>
              <a:rPr lang="ko-KR" altLang="en-US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이상 성장하였으며</a:t>
            </a:r>
            <a:r>
              <a:rPr lang="en-US" altLang="ko-KR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</a:t>
            </a:r>
            <a:br>
              <a:rPr lang="en-US" altLang="ko-KR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</a:br>
            <a:r>
              <a:rPr lang="en-US" altLang="ko-KR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2021</a:t>
            </a:r>
            <a:r>
              <a:rPr lang="ko-KR" altLang="en-US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년 예상 매출액은 약 </a:t>
            </a:r>
            <a:r>
              <a:rPr lang="en-US" altLang="ko-KR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8,200</a:t>
            </a:r>
            <a:r>
              <a:rPr lang="ko-KR" altLang="en-US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억 원</a:t>
            </a:r>
            <a:r>
              <a:rPr lang="en-US" altLang="ko-KR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전체 계열사 수는 약 </a:t>
            </a:r>
            <a:r>
              <a:rPr lang="en-US" altLang="ko-KR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25</a:t>
            </a:r>
            <a:r>
              <a:rPr lang="ko-KR" altLang="en-US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개사</a:t>
            </a:r>
            <a:r>
              <a:rPr lang="en-US" altLang="ko-KR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임직원 수는 현재 약 </a:t>
            </a:r>
            <a:r>
              <a:rPr lang="en-US" altLang="ko-KR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1,600</a:t>
            </a:r>
            <a:r>
              <a:rPr lang="ko-KR" altLang="en-US" sz="16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명</a:t>
            </a:r>
            <a:endParaRPr kumimoji="1" lang="x-none" altLang="en-US" sz="1600" dirty="0"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536EBE-B918-45F1-B335-193389BD582E}"/>
              </a:ext>
            </a:extLst>
          </p:cNvPr>
          <p:cNvSpPr txBox="1"/>
          <p:nvPr/>
        </p:nvSpPr>
        <p:spPr>
          <a:xfrm>
            <a:off x="4123" y="1680593"/>
            <a:ext cx="9901877" cy="50513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accent5">
                    <a:lumMod val="50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MEGAZONE</a:t>
            </a:r>
            <a:r>
              <a:rPr lang="ko-KR" altLang="en-US" sz="2000" dirty="0">
                <a:solidFill>
                  <a:schemeClr val="accent5">
                    <a:lumMod val="50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은 지속적으로 성장 중</a:t>
            </a:r>
            <a:r>
              <a:rPr lang="en-US" altLang="ko-KR" sz="2000" dirty="0">
                <a:solidFill>
                  <a:schemeClr val="accent5">
                    <a:lumMod val="50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!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4D36626-9D5D-4DB5-9C22-989F8DDA1FA9}"/>
              </a:ext>
            </a:extLst>
          </p:cNvPr>
          <p:cNvGrpSpPr/>
          <p:nvPr/>
        </p:nvGrpSpPr>
        <p:grpSpPr>
          <a:xfrm>
            <a:off x="360447" y="3157612"/>
            <a:ext cx="5552481" cy="3212426"/>
            <a:chOff x="680044" y="3150894"/>
            <a:chExt cx="5559614" cy="3356290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5AF43938-D328-486C-9AC5-BA6937954495}"/>
                </a:ext>
              </a:extLst>
            </p:cNvPr>
            <p:cNvSpPr/>
            <p:nvPr/>
          </p:nvSpPr>
          <p:spPr>
            <a:xfrm>
              <a:off x="775129" y="3519152"/>
              <a:ext cx="5464529" cy="298803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448571-32FE-4F9F-9CAF-1728F9BA7EE0}"/>
                </a:ext>
              </a:extLst>
            </p:cNvPr>
            <p:cNvSpPr txBox="1"/>
            <p:nvPr/>
          </p:nvSpPr>
          <p:spPr>
            <a:xfrm>
              <a:off x="680044" y="3150894"/>
              <a:ext cx="10890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(</a:t>
              </a:r>
              <a:r>
                <a:rPr lang="ko-KR" altLang="en-US" sz="1200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단위</a:t>
              </a:r>
              <a:r>
                <a:rPr lang="en-US" altLang="ko-KR" sz="1200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: </a:t>
              </a:r>
              <a:r>
                <a:rPr lang="ko-KR" altLang="en-US" sz="1200" dirty="0" err="1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억원</a:t>
              </a:r>
              <a:r>
                <a:rPr lang="en-US" altLang="ko-KR" sz="1200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)</a:t>
              </a:r>
              <a:endPara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graphicFrame>
          <p:nvGraphicFramePr>
            <p:cNvPr id="25" name="차트 24">
              <a:extLst>
                <a:ext uri="{FF2B5EF4-FFF2-40B4-BE49-F238E27FC236}">
                  <a16:creationId xmlns:a16="http://schemas.microsoft.com/office/drawing/2014/main" id="{D12E25FB-2277-4DA1-9CA7-D6274CE3582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51257896"/>
                </p:ext>
              </p:extLst>
            </p:nvPr>
          </p:nvGraphicFramePr>
          <p:xfrm>
            <a:off x="983180" y="3841136"/>
            <a:ext cx="5119778" cy="2588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CA4E853-56B6-4A23-8B6C-A21226A429D9}"/>
              </a:ext>
            </a:extLst>
          </p:cNvPr>
          <p:cNvSpPr txBox="1"/>
          <p:nvPr/>
        </p:nvSpPr>
        <p:spPr>
          <a:xfrm>
            <a:off x="6190730" y="3809718"/>
            <a:ext cx="3276780" cy="19082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kumimoji="1" lang="en-US" altLang="ko-KR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1. 2020</a:t>
            </a:r>
            <a:r>
              <a:rPr kumimoji="1" lang="ko-KR" altLang="en-US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년 전체 매출액 </a:t>
            </a:r>
            <a:r>
              <a:rPr kumimoji="1" lang="ko-KR" altLang="en-US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약 </a:t>
            </a:r>
            <a:r>
              <a:rPr kumimoji="1" lang="en-US" altLang="ko-KR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5,400</a:t>
            </a:r>
            <a:r>
              <a:rPr kumimoji="1" lang="ko-KR" altLang="en-US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억원</a:t>
            </a:r>
            <a:br>
              <a:rPr kumimoji="1" lang="en-US" altLang="ko-KR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</a:br>
            <a:r>
              <a:rPr kumimoji="1" lang="en-US" altLang="ko-KR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2. 2021</a:t>
            </a:r>
            <a:r>
              <a:rPr kumimoji="1" lang="ko-KR" altLang="en-US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년 예상 매출액 </a:t>
            </a:r>
            <a:r>
              <a:rPr kumimoji="1" lang="ko-KR" altLang="en-US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약 </a:t>
            </a:r>
            <a:r>
              <a:rPr kumimoji="1" lang="en-US" altLang="ko-KR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8,200</a:t>
            </a:r>
            <a:r>
              <a:rPr kumimoji="1" lang="ko-KR" altLang="en-US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억원</a:t>
            </a:r>
            <a:endParaRPr kumimoji="1" lang="en-US" altLang="ko-KR" sz="1400" dirty="0">
              <a:solidFill>
                <a:srgbClr val="6667AB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kumimoji="1" lang="en-US" altLang="ko-KR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3. </a:t>
            </a:r>
            <a:r>
              <a:rPr kumimoji="1" lang="ko-KR" altLang="en-US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최근 </a:t>
            </a:r>
            <a:r>
              <a:rPr kumimoji="1" lang="en-US" altLang="ko-KR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5</a:t>
            </a:r>
            <a:r>
              <a:rPr kumimoji="1" lang="ko-KR" altLang="en-US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년간</a:t>
            </a:r>
            <a:r>
              <a:rPr kumimoji="1" lang="en-US" altLang="ko-KR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</a:t>
            </a:r>
            <a:r>
              <a:rPr kumimoji="1" lang="ko-KR" altLang="en-US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연평균 매출성장률 </a:t>
            </a:r>
            <a:r>
              <a:rPr kumimoji="1" lang="ko-KR" altLang="en-US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약 </a:t>
            </a:r>
            <a:r>
              <a:rPr kumimoji="1" lang="en-US" altLang="ko-KR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59%</a:t>
            </a:r>
            <a:br>
              <a:rPr kumimoji="1" lang="en-US" altLang="ko-KR" sz="1400" b="1" dirty="0">
                <a:solidFill>
                  <a:srgbClr val="7D80FF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</a:br>
            <a:r>
              <a:rPr kumimoji="1" lang="en-US" altLang="ko-KR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(5</a:t>
            </a:r>
            <a:r>
              <a:rPr kumimoji="1" lang="ko-KR" altLang="en-US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년간 매출액 </a:t>
            </a:r>
            <a:r>
              <a:rPr kumimoji="1" lang="en-US" altLang="ko-KR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10</a:t>
            </a:r>
            <a:r>
              <a:rPr kumimoji="1" lang="ko-KR" altLang="en-US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배 이상 성장</a:t>
            </a:r>
            <a:r>
              <a:rPr kumimoji="1" lang="en-US" altLang="ko-KR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kumimoji="1" lang="en-US" altLang="ko-KR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4. </a:t>
            </a:r>
            <a:r>
              <a:rPr kumimoji="1" lang="ko-KR" altLang="en-US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해외지사</a:t>
            </a:r>
            <a:r>
              <a:rPr kumimoji="1" lang="ko-KR" altLang="en-US" sz="1400" dirty="0">
                <a:solidFill>
                  <a:srgbClr val="6667AB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</a:t>
            </a:r>
            <a:r>
              <a:rPr kumimoji="1" lang="en-US" altLang="ko-KR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6</a:t>
            </a:r>
            <a:r>
              <a:rPr kumimoji="1" lang="ko-KR" altLang="en-US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개</a:t>
            </a:r>
            <a:endParaRPr kumimoji="1" lang="en-US" altLang="ko-KR" sz="1400" dirty="0">
              <a:solidFill>
                <a:srgbClr val="6667AB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kumimoji="1" lang="en-US" altLang="ko-KR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5. </a:t>
            </a:r>
            <a:r>
              <a:rPr kumimoji="1" lang="ko-KR" altLang="en-US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전체 계열사 </a:t>
            </a:r>
            <a:r>
              <a:rPr kumimoji="1" lang="ko-KR" altLang="en-US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약 </a:t>
            </a:r>
            <a:r>
              <a:rPr kumimoji="1" lang="en-US" altLang="ko-KR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25</a:t>
            </a:r>
            <a:r>
              <a:rPr kumimoji="1" lang="ko-KR" altLang="en-US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개사</a:t>
            </a:r>
            <a:endParaRPr kumimoji="1" lang="en-US" altLang="ko-KR" sz="1400" dirty="0">
              <a:solidFill>
                <a:srgbClr val="6667AB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kumimoji="1" lang="en-US" altLang="ko-KR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6. 2020</a:t>
            </a:r>
            <a:r>
              <a:rPr kumimoji="1" lang="ko-KR" altLang="en-US" sz="14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년 현재 전체 임직원 </a:t>
            </a:r>
            <a:r>
              <a:rPr kumimoji="1" lang="ko-KR" altLang="en-US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약 </a:t>
            </a:r>
            <a:r>
              <a:rPr kumimoji="1" lang="en-US" altLang="ko-KR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1,600</a:t>
            </a:r>
            <a:r>
              <a:rPr kumimoji="1" lang="ko-KR" altLang="en-US" sz="1400" dirty="0">
                <a:solidFill>
                  <a:srgbClr val="6667AB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명</a:t>
            </a:r>
            <a:endParaRPr kumimoji="1" lang="en-US" altLang="ko-KR" sz="1400" dirty="0">
              <a:solidFill>
                <a:srgbClr val="6667AB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pic>
        <p:nvPicPr>
          <p:cNvPr id="27" name="그래픽 26">
            <a:extLst>
              <a:ext uri="{FF2B5EF4-FFF2-40B4-BE49-F238E27FC236}">
                <a16:creationId xmlns:a16="http://schemas.microsoft.com/office/drawing/2014/main" id="{B8932181-8381-4880-A67A-5C6519899AF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0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2166" y="6326417"/>
            <a:ext cx="1264572" cy="325723"/>
          </a:xfrm>
          <a:prstGeom prst="rect">
            <a:avLst/>
          </a:prstGeom>
        </p:spPr>
      </p:pic>
      <p:sp>
        <p:nvSpPr>
          <p:cNvPr id="28" name="Google Shape;31;p8">
            <a:extLst>
              <a:ext uri="{FF2B5EF4-FFF2-40B4-BE49-F238E27FC236}">
                <a16:creationId xmlns:a16="http://schemas.microsoft.com/office/drawing/2014/main" id="{3C5B36DD-2443-487B-8E34-A0CAEF1DDF75}"/>
              </a:ext>
            </a:extLst>
          </p:cNvPr>
          <p:cNvSpPr txBox="1"/>
          <p:nvPr/>
        </p:nvSpPr>
        <p:spPr>
          <a:xfrm>
            <a:off x="360402" y="6352928"/>
            <a:ext cx="42873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ts val="1600"/>
              </a:lnSpc>
            </a:pPr>
            <a:r>
              <a:rPr lang="en-US" altLang="ko-KR" sz="800" dirty="0">
                <a:solidFill>
                  <a:schemeClr val="tx1"/>
                </a:solidFill>
                <a:latin typeface="Noto Sans CJK KR DemiLight" panose="020B0400000000000000" pitchFamily="34" charset="-127"/>
                <a:ea typeface="Noto Sans CJK KR DemiLight" panose="020B0400000000000000" pitchFamily="34" charset="-127"/>
                <a:cs typeface="Arial" panose="020B0604020202020204" pitchFamily="34" charset="0"/>
              </a:rPr>
              <a:t>Copyright 2022 © MEGAZONESOFT CORP. ALL RIGHT RESERVED.</a:t>
            </a:r>
            <a:endParaRPr lang="ko-KR" altLang="en-US" sz="800" dirty="0">
              <a:solidFill>
                <a:schemeClr val="tx1"/>
              </a:solidFill>
              <a:latin typeface="Noto Sans CJK KR DemiLight" panose="020B0400000000000000" pitchFamily="34" charset="-127"/>
              <a:ea typeface="Noto Sans CJK KR DemiLight" panose="020B0400000000000000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7607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1;p8">
            <a:extLst>
              <a:ext uri="{FF2B5EF4-FFF2-40B4-BE49-F238E27FC236}">
                <a16:creationId xmlns:a16="http://schemas.microsoft.com/office/drawing/2014/main" id="{CF5F4BEC-3C4B-4D21-924B-BF1EAEC1B0CB}"/>
              </a:ext>
            </a:extLst>
          </p:cNvPr>
          <p:cNvSpPr txBox="1"/>
          <p:nvPr/>
        </p:nvSpPr>
        <p:spPr>
          <a:xfrm>
            <a:off x="359608" y="6354868"/>
            <a:ext cx="42873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ts val="1600"/>
              </a:lnSpc>
            </a:pPr>
            <a:r>
              <a:rPr lang="en-US" altLang="ko-KR" sz="800" dirty="0">
                <a:solidFill>
                  <a:schemeClr val="bg1"/>
                </a:solidFill>
                <a:latin typeface="Noto Sans CJK KR DemiLight" panose="020B0400000000000000" pitchFamily="34" charset="-127"/>
                <a:ea typeface="Noto Sans CJK KR DemiLight" panose="020B0400000000000000" pitchFamily="34" charset="-127"/>
                <a:cs typeface="Arial" panose="020B0604020202020204" pitchFamily="34" charset="0"/>
              </a:rPr>
              <a:t>Copyright 2022 © MEGAZONESOFT CORP. ALL RIGHT RESERVED.</a:t>
            </a:r>
            <a:endParaRPr lang="ko-KR" altLang="en-US" sz="800" dirty="0">
              <a:solidFill>
                <a:schemeClr val="bg1"/>
              </a:solidFill>
              <a:latin typeface="Noto Sans CJK KR DemiLight" panose="020B0400000000000000" pitchFamily="34" charset="-127"/>
              <a:ea typeface="Noto Sans CJK KR DemiLight" panose="020B0400000000000000" pitchFamily="34" charset="-127"/>
              <a:cs typeface="Arial" panose="020B0604020202020204" pitchFamily="34" charset="0"/>
            </a:endParaRPr>
          </a:p>
        </p:txBody>
      </p:sp>
      <p:pic>
        <p:nvPicPr>
          <p:cNvPr id="19" name="그래픽 18">
            <a:extLst>
              <a:ext uri="{FF2B5EF4-FFF2-40B4-BE49-F238E27FC236}">
                <a16:creationId xmlns:a16="http://schemas.microsoft.com/office/drawing/2014/main" id="{143366E1-6D00-4306-9CD3-26E5784A7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4607" y="6328357"/>
            <a:ext cx="1264572" cy="325723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AC588D83-C0F0-43DA-9078-BA5DDFA29B92}"/>
              </a:ext>
            </a:extLst>
          </p:cNvPr>
          <p:cNvGrpSpPr/>
          <p:nvPr/>
        </p:nvGrpSpPr>
        <p:grpSpPr>
          <a:xfrm>
            <a:off x="0" y="2632619"/>
            <a:ext cx="9906001" cy="1527671"/>
            <a:chOff x="387424" y="2632619"/>
            <a:chExt cx="11417153" cy="152767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1BF1FA-9B96-47AD-A79C-286382F45711}"/>
                </a:ext>
              </a:extLst>
            </p:cNvPr>
            <p:cNvSpPr txBox="1"/>
            <p:nvPr/>
          </p:nvSpPr>
          <p:spPr>
            <a:xfrm>
              <a:off x="387424" y="2632619"/>
              <a:ext cx="114171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dirty="0">
                  <a:solidFill>
                    <a:schemeClr val="bg1"/>
                  </a:solidFill>
                  <a:latin typeface="Noto Sans CJK KR Bold" panose="020B0800000000000000" pitchFamily="34" charset="-127"/>
                  <a:ea typeface="Noto Sans CJK KR Bold" panose="020B0800000000000000" pitchFamily="34" charset="-127"/>
                </a:rPr>
                <a:t>Thank you</a:t>
              </a:r>
              <a:endParaRPr lang="ko-KR" altLang="en-US" sz="40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A1B1999-1048-4860-918E-B8300B4C33AD}"/>
                </a:ext>
              </a:extLst>
            </p:cNvPr>
            <p:cNvGrpSpPr/>
            <p:nvPr/>
          </p:nvGrpSpPr>
          <p:grpSpPr>
            <a:xfrm>
              <a:off x="4581516" y="3594427"/>
              <a:ext cx="3028969" cy="565863"/>
              <a:chOff x="4839596" y="3502703"/>
              <a:chExt cx="2480834" cy="463462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id="{99C036A5-AC6E-43E4-870A-B2F33D7B43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9596" y="3577110"/>
                <a:ext cx="291580" cy="32020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id="{F92B3052-FF24-488C-AE8D-3449BACCC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0038" y="3568063"/>
                <a:ext cx="312429" cy="343100"/>
              </a:xfrm>
              <a:prstGeom prst="rect">
                <a:avLst/>
              </a:prstGeom>
            </p:spPr>
          </p:pic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id="{706E9644-3C93-41D3-B849-91D6C185AF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0518" y="3502703"/>
                <a:ext cx="422031" cy="463462"/>
              </a:xfrm>
              <a:prstGeom prst="rect">
                <a:avLst/>
              </a:prstGeom>
            </p:spPr>
          </p:pic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id="{3F5E0FB2-4BF2-4344-8E71-CA26B740B1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8398" y="3502703"/>
                <a:ext cx="422032" cy="46346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디자인 사용자 지정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280</Words>
  <Application>Microsoft Office PowerPoint</Application>
  <PresentationFormat>A4 용지(210x297mm)</PresentationFormat>
  <Paragraphs>47</Paragraphs>
  <Slides>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5" baseType="lpstr">
      <vt:lpstr>Noto Sans CJK KR Bold</vt:lpstr>
      <vt:lpstr>Noto Sans CJK KR DemiLight</vt:lpstr>
      <vt:lpstr>Noto Sans CJK KR Medium</vt:lpstr>
      <vt:lpstr>Noto Sans CJK KR Regular</vt:lpstr>
      <vt:lpstr>Noto Sans KR</vt:lpstr>
      <vt:lpstr>나눔스퀘어</vt:lpstr>
      <vt:lpstr>맑은 고딕</vt:lpstr>
      <vt:lpstr>맑은 고딕</vt:lpstr>
      <vt:lpstr>Arial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kyh</dc:creator>
  <cp:lastModifiedBy>MZC01-CJYEON</cp:lastModifiedBy>
  <cp:revision>38</cp:revision>
  <dcterms:created xsi:type="dcterms:W3CDTF">2016-11-25T02:47:12Z</dcterms:created>
  <dcterms:modified xsi:type="dcterms:W3CDTF">2022-04-14T03:59:40Z</dcterms:modified>
</cp:coreProperties>
</file>